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20"/>
  </p:notesMasterIdLst>
  <p:sldIdLst>
    <p:sldId id="256" r:id="rId2"/>
    <p:sldId id="346" r:id="rId3"/>
    <p:sldId id="430" r:id="rId4"/>
    <p:sldId id="277" r:id="rId5"/>
    <p:sldId id="278" r:id="rId6"/>
    <p:sldId id="488" r:id="rId7"/>
    <p:sldId id="478" r:id="rId8"/>
    <p:sldId id="389" r:id="rId9"/>
    <p:sldId id="491" r:id="rId10"/>
    <p:sldId id="333" r:id="rId11"/>
    <p:sldId id="456" r:id="rId12"/>
    <p:sldId id="492" r:id="rId13"/>
    <p:sldId id="518" r:id="rId14"/>
    <p:sldId id="506" r:id="rId15"/>
    <p:sldId id="511" r:id="rId16"/>
    <p:sldId id="513" r:id="rId17"/>
    <p:sldId id="514" r:id="rId18"/>
    <p:sldId id="25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04"/>
    <p:restoredTop sz="96165"/>
  </p:normalViewPr>
  <p:slideViewPr>
    <p:cSldViewPr snapToGrid="0">
      <p:cViewPr varScale="1">
        <p:scale>
          <a:sx n="43" d="100"/>
          <a:sy n="43" d="100"/>
        </p:scale>
        <p:origin x="216" y="18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06E30B-3163-4FC7-B474-CEECA58E4EC8}" type="doc">
      <dgm:prSet loTypeId="urn:microsoft.com/office/officeart/2005/8/layout/venn2" loCatId="relationship" qsTypeId="urn:microsoft.com/office/officeart/2005/8/quickstyle/simple5" qsCatId="simple" csTypeId="urn:microsoft.com/office/officeart/2005/8/colors/colorful4" csCatId="colorful" phldr="1"/>
      <dgm:spPr/>
      <dgm:t>
        <a:bodyPr/>
        <a:lstStyle/>
        <a:p>
          <a:endParaRPr lang="en-CA"/>
        </a:p>
      </dgm:t>
    </dgm:pt>
    <dgm:pt modelId="{DE518457-2F11-479A-A292-8D52E82A3D96}">
      <dgm:prSet phldrT="[Text]"/>
      <dgm:spPr/>
      <dgm:t>
        <a:bodyPr/>
        <a:lstStyle/>
        <a:p>
          <a:r>
            <a:rPr lang="en-CA" b="1" dirty="0"/>
            <a:t>Universal</a:t>
          </a:r>
        </a:p>
      </dgm:t>
    </dgm:pt>
    <dgm:pt modelId="{D60D43E5-EF05-4A0A-B854-B13210D41E8C}" type="parTrans" cxnId="{3CEACFE8-4F36-43BA-8DA8-E7D21C13283F}">
      <dgm:prSet/>
      <dgm:spPr/>
      <dgm:t>
        <a:bodyPr/>
        <a:lstStyle/>
        <a:p>
          <a:endParaRPr lang="en-CA"/>
        </a:p>
      </dgm:t>
    </dgm:pt>
    <dgm:pt modelId="{03A5C71C-A818-4C46-A0F4-D6C012BA9310}" type="sibTrans" cxnId="{3CEACFE8-4F36-43BA-8DA8-E7D21C13283F}">
      <dgm:prSet/>
      <dgm:spPr/>
      <dgm:t>
        <a:bodyPr/>
        <a:lstStyle/>
        <a:p>
          <a:endParaRPr lang="en-CA"/>
        </a:p>
      </dgm:t>
    </dgm:pt>
    <dgm:pt modelId="{84801E67-479F-4D60-BC66-02D9DE62FF42}">
      <dgm:prSet phldrT="[Text]"/>
      <dgm:spPr/>
      <dgm:t>
        <a:bodyPr/>
        <a:lstStyle/>
        <a:p>
          <a:r>
            <a:rPr lang="en-CA" b="1" dirty="0"/>
            <a:t>Targeted</a:t>
          </a:r>
        </a:p>
      </dgm:t>
    </dgm:pt>
    <dgm:pt modelId="{1E9BE851-33CE-464D-95A9-5786FBD4FD8B}" type="parTrans" cxnId="{96E43C98-F0BA-4947-92A6-2374BEFD7BDB}">
      <dgm:prSet/>
      <dgm:spPr/>
      <dgm:t>
        <a:bodyPr/>
        <a:lstStyle/>
        <a:p>
          <a:endParaRPr lang="en-CA"/>
        </a:p>
      </dgm:t>
    </dgm:pt>
    <dgm:pt modelId="{6F15DEDC-73DB-46EE-A8E9-817A5E46806C}" type="sibTrans" cxnId="{96E43C98-F0BA-4947-92A6-2374BEFD7BDB}">
      <dgm:prSet/>
      <dgm:spPr/>
      <dgm:t>
        <a:bodyPr/>
        <a:lstStyle/>
        <a:p>
          <a:endParaRPr lang="en-CA"/>
        </a:p>
      </dgm:t>
    </dgm:pt>
    <dgm:pt modelId="{5E4B0F8E-E21E-488F-9C2A-0413FF93DF4D}">
      <dgm:prSet phldrT="[Text]" custT="1"/>
      <dgm:spPr/>
      <dgm:t>
        <a:bodyPr/>
        <a:lstStyle/>
        <a:p>
          <a:r>
            <a:rPr lang="en-CA" sz="2000" b="1" dirty="0"/>
            <a:t>Intensive</a:t>
          </a:r>
        </a:p>
      </dgm:t>
    </dgm:pt>
    <dgm:pt modelId="{E7CBC8FD-64EB-4645-8766-FA9526468D05}" type="parTrans" cxnId="{BE094C04-3754-49CA-B755-EEFA851A7E3A}">
      <dgm:prSet/>
      <dgm:spPr/>
      <dgm:t>
        <a:bodyPr/>
        <a:lstStyle/>
        <a:p>
          <a:endParaRPr lang="en-CA"/>
        </a:p>
      </dgm:t>
    </dgm:pt>
    <dgm:pt modelId="{D8C49199-F247-4CDC-A421-C40B19393980}" type="sibTrans" cxnId="{BE094C04-3754-49CA-B755-EEFA851A7E3A}">
      <dgm:prSet/>
      <dgm:spPr/>
      <dgm:t>
        <a:bodyPr/>
        <a:lstStyle/>
        <a:p>
          <a:endParaRPr lang="en-CA"/>
        </a:p>
      </dgm:t>
    </dgm:pt>
    <dgm:pt modelId="{3EEA1F1F-49AB-48E1-A8E3-C0B0844A5278}" type="pres">
      <dgm:prSet presAssocID="{CF06E30B-3163-4FC7-B474-CEECA58E4EC8}" presName="Name0" presStyleCnt="0">
        <dgm:presLayoutVars>
          <dgm:chMax val="7"/>
          <dgm:resizeHandles val="exact"/>
        </dgm:presLayoutVars>
      </dgm:prSet>
      <dgm:spPr/>
    </dgm:pt>
    <dgm:pt modelId="{2402F68A-04F5-4E14-B48E-C571C98C489B}" type="pres">
      <dgm:prSet presAssocID="{CF06E30B-3163-4FC7-B474-CEECA58E4EC8}" presName="comp1" presStyleCnt="0"/>
      <dgm:spPr/>
    </dgm:pt>
    <dgm:pt modelId="{EEE71899-F9BB-4DB4-8B5D-CCD076B6BD42}" type="pres">
      <dgm:prSet presAssocID="{CF06E30B-3163-4FC7-B474-CEECA58E4EC8}" presName="circle1" presStyleLbl="node1" presStyleIdx="0" presStyleCnt="3"/>
      <dgm:spPr/>
    </dgm:pt>
    <dgm:pt modelId="{10509783-CF90-430E-BA7A-A63C36EA6E39}" type="pres">
      <dgm:prSet presAssocID="{CF06E30B-3163-4FC7-B474-CEECA58E4EC8}" presName="c1text" presStyleLbl="node1" presStyleIdx="0" presStyleCnt="3">
        <dgm:presLayoutVars>
          <dgm:bulletEnabled val="1"/>
        </dgm:presLayoutVars>
      </dgm:prSet>
      <dgm:spPr/>
    </dgm:pt>
    <dgm:pt modelId="{FE35AB15-1CE0-4163-A2C6-B24221424132}" type="pres">
      <dgm:prSet presAssocID="{CF06E30B-3163-4FC7-B474-CEECA58E4EC8}" presName="comp2" presStyleCnt="0"/>
      <dgm:spPr/>
    </dgm:pt>
    <dgm:pt modelId="{B20C41FA-3072-471C-848C-BDAA6E563814}" type="pres">
      <dgm:prSet presAssocID="{CF06E30B-3163-4FC7-B474-CEECA58E4EC8}" presName="circle2" presStyleLbl="node1" presStyleIdx="1" presStyleCnt="3"/>
      <dgm:spPr/>
    </dgm:pt>
    <dgm:pt modelId="{976C3F11-170D-494A-AA98-D750FA8F4213}" type="pres">
      <dgm:prSet presAssocID="{CF06E30B-3163-4FC7-B474-CEECA58E4EC8}" presName="c2text" presStyleLbl="node1" presStyleIdx="1" presStyleCnt="3">
        <dgm:presLayoutVars>
          <dgm:bulletEnabled val="1"/>
        </dgm:presLayoutVars>
      </dgm:prSet>
      <dgm:spPr/>
    </dgm:pt>
    <dgm:pt modelId="{6342736A-8FAD-4165-8469-FED9A9D462FC}" type="pres">
      <dgm:prSet presAssocID="{CF06E30B-3163-4FC7-B474-CEECA58E4EC8}" presName="comp3" presStyleCnt="0"/>
      <dgm:spPr/>
    </dgm:pt>
    <dgm:pt modelId="{2A4B8923-BF19-4239-A39B-8818B9C00182}" type="pres">
      <dgm:prSet presAssocID="{CF06E30B-3163-4FC7-B474-CEECA58E4EC8}" presName="circle3" presStyleLbl="node1" presStyleIdx="2" presStyleCnt="3"/>
      <dgm:spPr/>
    </dgm:pt>
    <dgm:pt modelId="{DC7EE890-788B-47D7-90F2-36263E56135B}" type="pres">
      <dgm:prSet presAssocID="{CF06E30B-3163-4FC7-B474-CEECA58E4EC8}" presName="c3text" presStyleLbl="node1" presStyleIdx="2" presStyleCnt="3">
        <dgm:presLayoutVars>
          <dgm:bulletEnabled val="1"/>
        </dgm:presLayoutVars>
      </dgm:prSet>
      <dgm:spPr/>
    </dgm:pt>
  </dgm:ptLst>
  <dgm:cxnLst>
    <dgm:cxn modelId="{C23CA600-4056-41AB-9DBA-E32F63F75955}" type="presOf" srcId="{5E4B0F8E-E21E-488F-9C2A-0413FF93DF4D}" destId="{DC7EE890-788B-47D7-90F2-36263E56135B}" srcOrd="1" destOrd="0" presId="urn:microsoft.com/office/officeart/2005/8/layout/venn2"/>
    <dgm:cxn modelId="{BE094C04-3754-49CA-B755-EEFA851A7E3A}" srcId="{CF06E30B-3163-4FC7-B474-CEECA58E4EC8}" destId="{5E4B0F8E-E21E-488F-9C2A-0413FF93DF4D}" srcOrd="2" destOrd="0" parTransId="{E7CBC8FD-64EB-4645-8766-FA9526468D05}" sibTransId="{D8C49199-F247-4CDC-A421-C40B19393980}"/>
    <dgm:cxn modelId="{3E0E6F25-3FBA-4B9C-904D-6E90B66E8C8F}" type="presOf" srcId="{84801E67-479F-4D60-BC66-02D9DE62FF42}" destId="{976C3F11-170D-494A-AA98-D750FA8F4213}" srcOrd="1" destOrd="0" presId="urn:microsoft.com/office/officeart/2005/8/layout/venn2"/>
    <dgm:cxn modelId="{52380E62-02CE-413F-81DA-3F2DEF23E548}" type="presOf" srcId="{5E4B0F8E-E21E-488F-9C2A-0413FF93DF4D}" destId="{2A4B8923-BF19-4239-A39B-8818B9C00182}" srcOrd="0" destOrd="0" presId="urn:microsoft.com/office/officeart/2005/8/layout/venn2"/>
    <dgm:cxn modelId="{1046188A-B850-4240-A631-4EC26A9F9130}" type="presOf" srcId="{DE518457-2F11-479A-A292-8D52E82A3D96}" destId="{EEE71899-F9BB-4DB4-8B5D-CCD076B6BD42}" srcOrd="0" destOrd="0" presId="urn:microsoft.com/office/officeart/2005/8/layout/venn2"/>
    <dgm:cxn modelId="{96E43C98-F0BA-4947-92A6-2374BEFD7BDB}" srcId="{CF06E30B-3163-4FC7-B474-CEECA58E4EC8}" destId="{84801E67-479F-4D60-BC66-02D9DE62FF42}" srcOrd="1" destOrd="0" parTransId="{1E9BE851-33CE-464D-95A9-5786FBD4FD8B}" sibTransId="{6F15DEDC-73DB-46EE-A8E9-817A5E46806C}"/>
    <dgm:cxn modelId="{3CEACFE8-4F36-43BA-8DA8-E7D21C13283F}" srcId="{CF06E30B-3163-4FC7-B474-CEECA58E4EC8}" destId="{DE518457-2F11-479A-A292-8D52E82A3D96}" srcOrd="0" destOrd="0" parTransId="{D60D43E5-EF05-4A0A-B854-B13210D41E8C}" sibTransId="{03A5C71C-A818-4C46-A0F4-D6C012BA9310}"/>
    <dgm:cxn modelId="{6E6BAAED-A9AF-48A6-A740-9C2622B03E7B}" type="presOf" srcId="{84801E67-479F-4D60-BC66-02D9DE62FF42}" destId="{B20C41FA-3072-471C-848C-BDAA6E563814}" srcOrd="0" destOrd="0" presId="urn:microsoft.com/office/officeart/2005/8/layout/venn2"/>
    <dgm:cxn modelId="{FBCC53F2-D003-4DCA-9C38-B038AD61379A}" type="presOf" srcId="{DE518457-2F11-479A-A292-8D52E82A3D96}" destId="{10509783-CF90-430E-BA7A-A63C36EA6E39}" srcOrd="1" destOrd="0" presId="urn:microsoft.com/office/officeart/2005/8/layout/venn2"/>
    <dgm:cxn modelId="{2B53C6F3-470E-477C-A3A8-D1331DEA7ECA}" type="presOf" srcId="{CF06E30B-3163-4FC7-B474-CEECA58E4EC8}" destId="{3EEA1F1F-49AB-48E1-A8E3-C0B0844A5278}" srcOrd="0" destOrd="0" presId="urn:microsoft.com/office/officeart/2005/8/layout/venn2"/>
    <dgm:cxn modelId="{028DCC48-642D-4F6F-A2FF-3D4A41601558}" type="presParOf" srcId="{3EEA1F1F-49AB-48E1-A8E3-C0B0844A5278}" destId="{2402F68A-04F5-4E14-B48E-C571C98C489B}" srcOrd="0" destOrd="0" presId="urn:microsoft.com/office/officeart/2005/8/layout/venn2"/>
    <dgm:cxn modelId="{0EF3A849-7290-4FF1-B0CC-E5FCE6D7481D}" type="presParOf" srcId="{2402F68A-04F5-4E14-B48E-C571C98C489B}" destId="{EEE71899-F9BB-4DB4-8B5D-CCD076B6BD42}" srcOrd="0" destOrd="0" presId="urn:microsoft.com/office/officeart/2005/8/layout/venn2"/>
    <dgm:cxn modelId="{94C35671-2A69-4982-BF9E-399B31A4D057}" type="presParOf" srcId="{2402F68A-04F5-4E14-B48E-C571C98C489B}" destId="{10509783-CF90-430E-BA7A-A63C36EA6E39}" srcOrd="1" destOrd="0" presId="urn:microsoft.com/office/officeart/2005/8/layout/venn2"/>
    <dgm:cxn modelId="{5A29DD63-461B-456D-A900-AAE389E9EDED}" type="presParOf" srcId="{3EEA1F1F-49AB-48E1-A8E3-C0B0844A5278}" destId="{FE35AB15-1CE0-4163-A2C6-B24221424132}" srcOrd="1" destOrd="0" presId="urn:microsoft.com/office/officeart/2005/8/layout/venn2"/>
    <dgm:cxn modelId="{810FFDFB-7E29-4F1C-A9B5-231EFE3F6955}" type="presParOf" srcId="{FE35AB15-1CE0-4163-A2C6-B24221424132}" destId="{B20C41FA-3072-471C-848C-BDAA6E563814}" srcOrd="0" destOrd="0" presId="urn:microsoft.com/office/officeart/2005/8/layout/venn2"/>
    <dgm:cxn modelId="{D83CD13F-7E6D-46A8-B755-C61CCBF9714B}" type="presParOf" srcId="{FE35AB15-1CE0-4163-A2C6-B24221424132}" destId="{976C3F11-170D-494A-AA98-D750FA8F4213}" srcOrd="1" destOrd="0" presId="urn:microsoft.com/office/officeart/2005/8/layout/venn2"/>
    <dgm:cxn modelId="{5B931261-2BF6-41AD-8E2E-BAAD34952DB4}" type="presParOf" srcId="{3EEA1F1F-49AB-48E1-A8E3-C0B0844A5278}" destId="{6342736A-8FAD-4165-8469-FED9A9D462FC}" srcOrd="2" destOrd="0" presId="urn:microsoft.com/office/officeart/2005/8/layout/venn2"/>
    <dgm:cxn modelId="{73856D9F-DF34-471C-836A-D99C57B423F8}" type="presParOf" srcId="{6342736A-8FAD-4165-8469-FED9A9D462FC}" destId="{2A4B8923-BF19-4239-A39B-8818B9C00182}" srcOrd="0" destOrd="0" presId="urn:microsoft.com/office/officeart/2005/8/layout/venn2"/>
    <dgm:cxn modelId="{A04FB362-3948-434F-BCAF-37ECB32657C8}" type="presParOf" srcId="{6342736A-8FAD-4165-8469-FED9A9D462FC}" destId="{DC7EE890-788B-47D7-90F2-36263E56135B}"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EA1157-3C79-4262-9771-D6FB3080D7B0}" type="doc">
      <dgm:prSet loTypeId="urn:microsoft.com/office/officeart/2005/8/layout/hProcess9" loCatId="process" qsTypeId="urn:microsoft.com/office/officeart/2005/8/quickstyle/3d1" qsCatId="3D" csTypeId="urn:microsoft.com/office/officeart/2005/8/colors/colorful4" csCatId="colorful" phldr="1"/>
      <dgm:spPr/>
      <dgm:t>
        <a:bodyPr/>
        <a:lstStyle/>
        <a:p>
          <a:endParaRPr lang="en-CA"/>
        </a:p>
      </dgm:t>
    </dgm:pt>
    <dgm:pt modelId="{541F3B6A-7A18-446A-A2C7-1DD8C0879FB6}">
      <dgm:prSet phldrT="[Text]"/>
      <dgm:spPr/>
      <dgm:t>
        <a:bodyPr/>
        <a:lstStyle/>
        <a:p>
          <a:r>
            <a:rPr lang="en-CA" dirty="0"/>
            <a:t>3-6 years</a:t>
          </a:r>
        </a:p>
      </dgm:t>
    </dgm:pt>
    <dgm:pt modelId="{26D7F803-FBDD-4208-8656-1626BF4D0ADB}" type="parTrans" cxnId="{F6F16013-4B42-40B7-A215-3652C6039825}">
      <dgm:prSet/>
      <dgm:spPr/>
      <dgm:t>
        <a:bodyPr/>
        <a:lstStyle/>
        <a:p>
          <a:endParaRPr lang="en-CA"/>
        </a:p>
      </dgm:t>
    </dgm:pt>
    <dgm:pt modelId="{A5099124-C82B-40CD-B27D-01A67A50621F}" type="sibTrans" cxnId="{F6F16013-4B42-40B7-A215-3652C6039825}">
      <dgm:prSet/>
      <dgm:spPr/>
      <dgm:t>
        <a:bodyPr/>
        <a:lstStyle/>
        <a:p>
          <a:endParaRPr lang="en-CA"/>
        </a:p>
      </dgm:t>
    </dgm:pt>
    <dgm:pt modelId="{BEE1452C-5A68-4049-BDF3-D68E3595054E}">
      <dgm:prSet phldrT="[Text]"/>
      <dgm:spPr/>
      <dgm:t>
        <a:bodyPr/>
        <a:lstStyle/>
        <a:p>
          <a:pPr>
            <a:buNone/>
          </a:pPr>
          <a:r>
            <a:rPr lang="en-CA" dirty="0"/>
            <a:t>7-9 years</a:t>
          </a:r>
        </a:p>
      </dgm:t>
    </dgm:pt>
    <dgm:pt modelId="{5EB0D8C7-B25F-4B6D-A8BA-E4A6F3BB11EE}" type="parTrans" cxnId="{2EAB11E8-6D4E-4A65-A898-B2E923F4065A}">
      <dgm:prSet/>
      <dgm:spPr/>
      <dgm:t>
        <a:bodyPr/>
        <a:lstStyle/>
        <a:p>
          <a:endParaRPr lang="en-CA"/>
        </a:p>
      </dgm:t>
    </dgm:pt>
    <dgm:pt modelId="{513DF02F-BA37-4BA7-9C7F-4B90C74954CE}" type="sibTrans" cxnId="{2EAB11E8-6D4E-4A65-A898-B2E923F4065A}">
      <dgm:prSet/>
      <dgm:spPr/>
      <dgm:t>
        <a:bodyPr/>
        <a:lstStyle/>
        <a:p>
          <a:endParaRPr lang="en-CA"/>
        </a:p>
      </dgm:t>
    </dgm:pt>
    <dgm:pt modelId="{7EFEBE68-8103-4988-A2F6-DEC94883F51A}">
      <dgm:prSet phldrT="[Text]"/>
      <dgm:spPr/>
      <dgm:t>
        <a:bodyPr/>
        <a:lstStyle/>
        <a:p>
          <a:r>
            <a:rPr lang="en-CA" dirty="0"/>
            <a:t>10-12 years</a:t>
          </a:r>
        </a:p>
      </dgm:t>
    </dgm:pt>
    <dgm:pt modelId="{03D6C782-6E07-46BC-90CE-B9CD49B1D0EF}" type="parTrans" cxnId="{12FC3EE3-475D-4926-A8D9-C7FFF420872E}">
      <dgm:prSet/>
      <dgm:spPr/>
      <dgm:t>
        <a:bodyPr/>
        <a:lstStyle/>
        <a:p>
          <a:endParaRPr lang="en-CA"/>
        </a:p>
      </dgm:t>
    </dgm:pt>
    <dgm:pt modelId="{EEC105C0-DF6B-4F37-8B73-A870DB8C7329}" type="sibTrans" cxnId="{12FC3EE3-475D-4926-A8D9-C7FFF420872E}">
      <dgm:prSet/>
      <dgm:spPr/>
      <dgm:t>
        <a:bodyPr/>
        <a:lstStyle/>
        <a:p>
          <a:endParaRPr lang="en-CA"/>
        </a:p>
      </dgm:t>
    </dgm:pt>
    <dgm:pt modelId="{EBE4CAC5-DB26-4BF1-A37A-19D15B138932}">
      <dgm:prSet phldrT="[Text]"/>
      <dgm:spPr/>
      <dgm:t>
        <a:bodyPr/>
        <a:lstStyle/>
        <a:p>
          <a:r>
            <a:rPr lang="en-CA" dirty="0"/>
            <a:t>Social issues, school performance, world events</a:t>
          </a:r>
        </a:p>
      </dgm:t>
    </dgm:pt>
    <dgm:pt modelId="{0BEDDD53-0F07-44B3-8570-32D607EB45A5}" type="parTrans" cxnId="{DF530337-7905-4FDB-8EE5-FC278229166C}">
      <dgm:prSet/>
      <dgm:spPr/>
      <dgm:t>
        <a:bodyPr/>
        <a:lstStyle/>
        <a:p>
          <a:endParaRPr lang="en-CA"/>
        </a:p>
      </dgm:t>
    </dgm:pt>
    <dgm:pt modelId="{6E2A8FC8-4E70-4626-9C27-0D8EC07DBEAE}" type="sibTrans" cxnId="{DF530337-7905-4FDB-8EE5-FC278229166C}">
      <dgm:prSet/>
      <dgm:spPr/>
      <dgm:t>
        <a:bodyPr/>
        <a:lstStyle/>
        <a:p>
          <a:endParaRPr lang="en-CA"/>
        </a:p>
      </dgm:t>
    </dgm:pt>
    <dgm:pt modelId="{09683A83-03C4-40A6-9ED9-B0C9680C3B94}">
      <dgm:prSet phldrT="[Text]"/>
      <dgm:spPr/>
      <dgm:t>
        <a:bodyPr/>
        <a:lstStyle/>
        <a:p>
          <a:r>
            <a:rPr lang="en-CA" dirty="0"/>
            <a:t>13-18 years</a:t>
          </a:r>
        </a:p>
      </dgm:t>
    </dgm:pt>
    <dgm:pt modelId="{D977C7AC-4CAF-4A83-8F62-CF97B1D73DBA}" type="parTrans" cxnId="{55DB9CE0-AA1E-4350-9373-A36CAF0D35FC}">
      <dgm:prSet/>
      <dgm:spPr/>
      <dgm:t>
        <a:bodyPr/>
        <a:lstStyle/>
        <a:p>
          <a:endParaRPr lang="en-CA"/>
        </a:p>
      </dgm:t>
    </dgm:pt>
    <dgm:pt modelId="{E2447347-68FD-42F6-A6D8-DA3997C10FF8}" type="sibTrans" cxnId="{55DB9CE0-AA1E-4350-9373-A36CAF0D35FC}">
      <dgm:prSet/>
      <dgm:spPr/>
      <dgm:t>
        <a:bodyPr/>
        <a:lstStyle/>
        <a:p>
          <a:endParaRPr lang="en-CA"/>
        </a:p>
      </dgm:t>
    </dgm:pt>
    <dgm:pt modelId="{EAE9375E-BC75-4A48-87F1-FE7997AB361A}">
      <dgm:prSet/>
      <dgm:spPr/>
      <dgm:t>
        <a:bodyPr/>
        <a:lstStyle/>
        <a:p>
          <a:r>
            <a:rPr lang="en-CA" dirty="0"/>
            <a:t>Appearance, judgement, acceptance</a:t>
          </a:r>
        </a:p>
      </dgm:t>
    </dgm:pt>
    <dgm:pt modelId="{48D7E5FF-2EDF-4819-85F4-8ECA69B7E075}" type="parTrans" cxnId="{E6FE9C77-F173-4B3F-8F4B-6F9171C32563}">
      <dgm:prSet/>
      <dgm:spPr/>
      <dgm:t>
        <a:bodyPr/>
        <a:lstStyle/>
        <a:p>
          <a:endParaRPr lang="en-CA"/>
        </a:p>
      </dgm:t>
    </dgm:pt>
    <dgm:pt modelId="{084612BC-7CE5-434E-B146-D195BFE9F807}" type="sibTrans" cxnId="{E6FE9C77-F173-4B3F-8F4B-6F9171C32563}">
      <dgm:prSet/>
      <dgm:spPr/>
      <dgm:t>
        <a:bodyPr/>
        <a:lstStyle/>
        <a:p>
          <a:endParaRPr lang="en-CA"/>
        </a:p>
      </dgm:t>
    </dgm:pt>
    <dgm:pt modelId="{2FBB0863-38EF-4995-AB84-3974AC5638AE}">
      <dgm:prSet phldrT="[Text]"/>
      <dgm:spPr/>
      <dgm:t>
        <a:bodyPr/>
        <a:lstStyle/>
        <a:p>
          <a:r>
            <a:rPr lang="en-CA" dirty="0"/>
            <a:t>Dark, storms, imaginary things, separation</a:t>
          </a:r>
        </a:p>
      </dgm:t>
    </dgm:pt>
    <dgm:pt modelId="{91A88B9A-20E2-42B2-B266-294F6171EFEC}" type="parTrans" cxnId="{4E7C9001-0192-4551-9790-C2D0E9228085}">
      <dgm:prSet/>
      <dgm:spPr/>
      <dgm:t>
        <a:bodyPr/>
        <a:lstStyle/>
        <a:p>
          <a:endParaRPr lang="en-CA"/>
        </a:p>
      </dgm:t>
    </dgm:pt>
    <dgm:pt modelId="{045B3AB8-DBE0-4A69-9A54-0D8643B39B67}" type="sibTrans" cxnId="{4E7C9001-0192-4551-9790-C2D0E9228085}">
      <dgm:prSet/>
      <dgm:spPr/>
      <dgm:t>
        <a:bodyPr/>
        <a:lstStyle/>
        <a:p>
          <a:endParaRPr lang="en-CA"/>
        </a:p>
      </dgm:t>
    </dgm:pt>
    <dgm:pt modelId="{3BC0BCA1-E342-4D16-8827-A49B640D326D}">
      <dgm:prSet/>
      <dgm:spPr/>
      <dgm:t>
        <a:bodyPr/>
        <a:lstStyle/>
        <a:p>
          <a:r>
            <a:rPr lang="en-CA" dirty="0"/>
            <a:t>Supernatural, getting hurt, school related</a:t>
          </a:r>
        </a:p>
      </dgm:t>
    </dgm:pt>
    <dgm:pt modelId="{8EC6CB1F-F024-4B68-9924-68D176292672}" type="parTrans" cxnId="{56145B09-0B8F-41C0-B89F-1572366C93F7}">
      <dgm:prSet/>
      <dgm:spPr/>
      <dgm:t>
        <a:bodyPr/>
        <a:lstStyle/>
        <a:p>
          <a:endParaRPr lang="en-CA"/>
        </a:p>
      </dgm:t>
    </dgm:pt>
    <dgm:pt modelId="{F92BB552-2B1F-454C-8117-BDFCB6101D17}" type="sibTrans" cxnId="{56145B09-0B8F-41C0-B89F-1572366C93F7}">
      <dgm:prSet/>
      <dgm:spPr/>
      <dgm:t>
        <a:bodyPr/>
        <a:lstStyle/>
        <a:p>
          <a:endParaRPr lang="en-CA"/>
        </a:p>
      </dgm:t>
    </dgm:pt>
    <dgm:pt modelId="{091468DE-65B2-474D-A6C0-CE272085E113}" type="pres">
      <dgm:prSet presAssocID="{A0EA1157-3C79-4262-9771-D6FB3080D7B0}" presName="CompostProcess" presStyleCnt="0">
        <dgm:presLayoutVars>
          <dgm:dir/>
          <dgm:resizeHandles val="exact"/>
        </dgm:presLayoutVars>
      </dgm:prSet>
      <dgm:spPr/>
    </dgm:pt>
    <dgm:pt modelId="{272AD181-FFCD-4489-82C1-70A14E5EDB4A}" type="pres">
      <dgm:prSet presAssocID="{A0EA1157-3C79-4262-9771-D6FB3080D7B0}" presName="arrow" presStyleLbl="bgShp" presStyleIdx="0" presStyleCnt="1"/>
      <dgm:spPr/>
    </dgm:pt>
    <dgm:pt modelId="{DD51775E-7A33-4FB7-B8DC-9EC5BE6D1BE7}" type="pres">
      <dgm:prSet presAssocID="{A0EA1157-3C79-4262-9771-D6FB3080D7B0}" presName="linearProcess" presStyleCnt="0"/>
      <dgm:spPr/>
    </dgm:pt>
    <dgm:pt modelId="{21959CBF-5D02-4427-838C-5668A993E635}" type="pres">
      <dgm:prSet presAssocID="{541F3B6A-7A18-446A-A2C7-1DD8C0879FB6}" presName="textNode" presStyleLbl="node1" presStyleIdx="0" presStyleCnt="4">
        <dgm:presLayoutVars>
          <dgm:bulletEnabled val="1"/>
        </dgm:presLayoutVars>
      </dgm:prSet>
      <dgm:spPr/>
    </dgm:pt>
    <dgm:pt modelId="{610B7625-350C-4B51-87B8-9DC50E68B7ED}" type="pres">
      <dgm:prSet presAssocID="{A5099124-C82B-40CD-B27D-01A67A50621F}" presName="sibTrans" presStyleCnt="0"/>
      <dgm:spPr/>
    </dgm:pt>
    <dgm:pt modelId="{24261EC2-E160-40A4-8E06-41051C4428DB}" type="pres">
      <dgm:prSet presAssocID="{BEE1452C-5A68-4049-BDF3-D68E3595054E}" presName="textNode" presStyleLbl="node1" presStyleIdx="1" presStyleCnt="4">
        <dgm:presLayoutVars>
          <dgm:bulletEnabled val="1"/>
        </dgm:presLayoutVars>
      </dgm:prSet>
      <dgm:spPr/>
    </dgm:pt>
    <dgm:pt modelId="{071A1180-59E5-45BC-8F72-C99D2D29B562}" type="pres">
      <dgm:prSet presAssocID="{513DF02F-BA37-4BA7-9C7F-4B90C74954CE}" presName="sibTrans" presStyleCnt="0"/>
      <dgm:spPr/>
    </dgm:pt>
    <dgm:pt modelId="{612D9351-D770-4CB1-961E-83483986CFD6}" type="pres">
      <dgm:prSet presAssocID="{7EFEBE68-8103-4988-A2F6-DEC94883F51A}" presName="textNode" presStyleLbl="node1" presStyleIdx="2" presStyleCnt="4">
        <dgm:presLayoutVars>
          <dgm:bulletEnabled val="1"/>
        </dgm:presLayoutVars>
      </dgm:prSet>
      <dgm:spPr/>
    </dgm:pt>
    <dgm:pt modelId="{ADD4C505-3E29-4252-9400-B0FC4EC1F34D}" type="pres">
      <dgm:prSet presAssocID="{EEC105C0-DF6B-4F37-8B73-A870DB8C7329}" presName="sibTrans" presStyleCnt="0"/>
      <dgm:spPr/>
    </dgm:pt>
    <dgm:pt modelId="{1BCC671E-3EDC-430D-86A4-B418FBFF12EB}" type="pres">
      <dgm:prSet presAssocID="{09683A83-03C4-40A6-9ED9-B0C9680C3B94}" presName="textNode" presStyleLbl="node1" presStyleIdx="3" presStyleCnt="4">
        <dgm:presLayoutVars>
          <dgm:bulletEnabled val="1"/>
        </dgm:presLayoutVars>
      </dgm:prSet>
      <dgm:spPr/>
    </dgm:pt>
  </dgm:ptLst>
  <dgm:cxnLst>
    <dgm:cxn modelId="{4E7C9001-0192-4551-9790-C2D0E9228085}" srcId="{541F3B6A-7A18-446A-A2C7-1DD8C0879FB6}" destId="{2FBB0863-38EF-4995-AB84-3974AC5638AE}" srcOrd="0" destOrd="0" parTransId="{91A88B9A-20E2-42B2-B266-294F6171EFEC}" sibTransId="{045B3AB8-DBE0-4A69-9A54-0D8643B39B67}"/>
    <dgm:cxn modelId="{924C5A07-FEED-4E30-9A36-58F6A7CD4FBD}" type="presOf" srcId="{A0EA1157-3C79-4262-9771-D6FB3080D7B0}" destId="{091468DE-65B2-474D-A6C0-CE272085E113}" srcOrd="0" destOrd="0" presId="urn:microsoft.com/office/officeart/2005/8/layout/hProcess9"/>
    <dgm:cxn modelId="{56145B09-0B8F-41C0-B89F-1572366C93F7}" srcId="{BEE1452C-5A68-4049-BDF3-D68E3595054E}" destId="{3BC0BCA1-E342-4D16-8827-A49B640D326D}" srcOrd="0" destOrd="0" parTransId="{8EC6CB1F-F024-4B68-9924-68D176292672}" sibTransId="{F92BB552-2B1F-454C-8117-BDFCB6101D17}"/>
    <dgm:cxn modelId="{F6F16013-4B42-40B7-A215-3652C6039825}" srcId="{A0EA1157-3C79-4262-9771-D6FB3080D7B0}" destId="{541F3B6A-7A18-446A-A2C7-1DD8C0879FB6}" srcOrd="0" destOrd="0" parTransId="{26D7F803-FBDD-4208-8656-1626BF4D0ADB}" sibTransId="{A5099124-C82B-40CD-B27D-01A67A50621F}"/>
    <dgm:cxn modelId="{AD20951A-63C1-42F9-B8DC-3FD5ADB605FA}" type="presOf" srcId="{BEE1452C-5A68-4049-BDF3-D68E3595054E}" destId="{24261EC2-E160-40A4-8E06-41051C4428DB}" srcOrd="0" destOrd="0" presId="urn:microsoft.com/office/officeart/2005/8/layout/hProcess9"/>
    <dgm:cxn modelId="{DF530337-7905-4FDB-8EE5-FC278229166C}" srcId="{7EFEBE68-8103-4988-A2F6-DEC94883F51A}" destId="{EBE4CAC5-DB26-4BF1-A37A-19D15B138932}" srcOrd="0" destOrd="0" parTransId="{0BEDDD53-0F07-44B3-8570-32D607EB45A5}" sibTransId="{6E2A8FC8-4E70-4626-9C27-0D8EC07DBEAE}"/>
    <dgm:cxn modelId="{0D561A39-D742-4322-B936-9B975850B5B4}" type="presOf" srcId="{541F3B6A-7A18-446A-A2C7-1DD8C0879FB6}" destId="{21959CBF-5D02-4427-838C-5668A993E635}" srcOrd="0" destOrd="0" presId="urn:microsoft.com/office/officeart/2005/8/layout/hProcess9"/>
    <dgm:cxn modelId="{02E0C442-80A0-49C2-940D-434567189316}" type="presOf" srcId="{EBE4CAC5-DB26-4BF1-A37A-19D15B138932}" destId="{612D9351-D770-4CB1-961E-83483986CFD6}" srcOrd="0" destOrd="1" presId="urn:microsoft.com/office/officeart/2005/8/layout/hProcess9"/>
    <dgm:cxn modelId="{ABACCA54-9B2E-4E57-A9FC-F191BC4CD6D3}" type="presOf" srcId="{3BC0BCA1-E342-4D16-8827-A49B640D326D}" destId="{24261EC2-E160-40A4-8E06-41051C4428DB}" srcOrd="0" destOrd="1" presId="urn:microsoft.com/office/officeart/2005/8/layout/hProcess9"/>
    <dgm:cxn modelId="{E6FE9C77-F173-4B3F-8F4B-6F9171C32563}" srcId="{09683A83-03C4-40A6-9ED9-B0C9680C3B94}" destId="{EAE9375E-BC75-4A48-87F1-FE7997AB361A}" srcOrd="0" destOrd="0" parTransId="{48D7E5FF-2EDF-4819-85F4-8ECA69B7E075}" sibTransId="{084612BC-7CE5-434E-B146-D195BFE9F807}"/>
    <dgm:cxn modelId="{3DCB9858-EF6B-45A6-9ED1-4F8C809A24D0}" type="presOf" srcId="{7EFEBE68-8103-4988-A2F6-DEC94883F51A}" destId="{612D9351-D770-4CB1-961E-83483986CFD6}" srcOrd="0" destOrd="0" presId="urn:microsoft.com/office/officeart/2005/8/layout/hProcess9"/>
    <dgm:cxn modelId="{35823B98-FB3E-4F67-B474-5FFEE395B384}" type="presOf" srcId="{2FBB0863-38EF-4995-AB84-3974AC5638AE}" destId="{21959CBF-5D02-4427-838C-5668A993E635}" srcOrd="0" destOrd="1" presId="urn:microsoft.com/office/officeart/2005/8/layout/hProcess9"/>
    <dgm:cxn modelId="{524CB6BC-0105-4081-BDAE-DF15766AD3E5}" type="presOf" srcId="{09683A83-03C4-40A6-9ED9-B0C9680C3B94}" destId="{1BCC671E-3EDC-430D-86A4-B418FBFF12EB}" srcOrd="0" destOrd="0" presId="urn:microsoft.com/office/officeart/2005/8/layout/hProcess9"/>
    <dgm:cxn modelId="{55DB9CE0-AA1E-4350-9373-A36CAF0D35FC}" srcId="{A0EA1157-3C79-4262-9771-D6FB3080D7B0}" destId="{09683A83-03C4-40A6-9ED9-B0C9680C3B94}" srcOrd="3" destOrd="0" parTransId="{D977C7AC-4CAF-4A83-8F62-CF97B1D73DBA}" sibTransId="{E2447347-68FD-42F6-A6D8-DA3997C10FF8}"/>
    <dgm:cxn modelId="{12FC3EE3-475D-4926-A8D9-C7FFF420872E}" srcId="{A0EA1157-3C79-4262-9771-D6FB3080D7B0}" destId="{7EFEBE68-8103-4988-A2F6-DEC94883F51A}" srcOrd="2" destOrd="0" parTransId="{03D6C782-6E07-46BC-90CE-B9CD49B1D0EF}" sibTransId="{EEC105C0-DF6B-4F37-8B73-A870DB8C7329}"/>
    <dgm:cxn modelId="{106A7EE4-9E8A-4737-89E7-0D6AFE4A0E02}" type="presOf" srcId="{EAE9375E-BC75-4A48-87F1-FE7997AB361A}" destId="{1BCC671E-3EDC-430D-86A4-B418FBFF12EB}" srcOrd="0" destOrd="1" presId="urn:microsoft.com/office/officeart/2005/8/layout/hProcess9"/>
    <dgm:cxn modelId="{2EAB11E8-6D4E-4A65-A898-B2E923F4065A}" srcId="{A0EA1157-3C79-4262-9771-D6FB3080D7B0}" destId="{BEE1452C-5A68-4049-BDF3-D68E3595054E}" srcOrd="1" destOrd="0" parTransId="{5EB0D8C7-B25F-4B6D-A8BA-E4A6F3BB11EE}" sibTransId="{513DF02F-BA37-4BA7-9C7F-4B90C74954CE}"/>
    <dgm:cxn modelId="{39CBC21D-8F86-408D-9BE4-A90112DF06EA}" type="presParOf" srcId="{091468DE-65B2-474D-A6C0-CE272085E113}" destId="{272AD181-FFCD-4489-82C1-70A14E5EDB4A}" srcOrd="0" destOrd="0" presId="urn:microsoft.com/office/officeart/2005/8/layout/hProcess9"/>
    <dgm:cxn modelId="{688C8A32-86CA-43A0-B3BA-A4E49B623121}" type="presParOf" srcId="{091468DE-65B2-474D-A6C0-CE272085E113}" destId="{DD51775E-7A33-4FB7-B8DC-9EC5BE6D1BE7}" srcOrd="1" destOrd="0" presId="urn:microsoft.com/office/officeart/2005/8/layout/hProcess9"/>
    <dgm:cxn modelId="{428A0294-1184-40D3-99F4-5196FDB31099}" type="presParOf" srcId="{DD51775E-7A33-4FB7-B8DC-9EC5BE6D1BE7}" destId="{21959CBF-5D02-4427-838C-5668A993E635}" srcOrd="0" destOrd="0" presId="urn:microsoft.com/office/officeart/2005/8/layout/hProcess9"/>
    <dgm:cxn modelId="{CCDA70D1-800B-4C2C-9A76-0A644A47EA7A}" type="presParOf" srcId="{DD51775E-7A33-4FB7-B8DC-9EC5BE6D1BE7}" destId="{610B7625-350C-4B51-87B8-9DC50E68B7ED}" srcOrd="1" destOrd="0" presId="urn:microsoft.com/office/officeart/2005/8/layout/hProcess9"/>
    <dgm:cxn modelId="{60D90597-E189-4B14-A2D4-FE51AC3FFDB5}" type="presParOf" srcId="{DD51775E-7A33-4FB7-B8DC-9EC5BE6D1BE7}" destId="{24261EC2-E160-40A4-8E06-41051C4428DB}" srcOrd="2" destOrd="0" presId="urn:microsoft.com/office/officeart/2005/8/layout/hProcess9"/>
    <dgm:cxn modelId="{CA0618F4-0BA1-41FF-974A-298998C7CEB9}" type="presParOf" srcId="{DD51775E-7A33-4FB7-B8DC-9EC5BE6D1BE7}" destId="{071A1180-59E5-45BC-8F72-C99D2D29B562}" srcOrd="3" destOrd="0" presId="urn:microsoft.com/office/officeart/2005/8/layout/hProcess9"/>
    <dgm:cxn modelId="{5027B50C-CDDB-463C-A237-8BE9D107E46D}" type="presParOf" srcId="{DD51775E-7A33-4FB7-B8DC-9EC5BE6D1BE7}" destId="{612D9351-D770-4CB1-961E-83483986CFD6}" srcOrd="4" destOrd="0" presId="urn:microsoft.com/office/officeart/2005/8/layout/hProcess9"/>
    <dgm:cxn modelId="{40B21B9D-6989-47AB-AA84-2F34E3DA7B2D}" type="presParOf" srcId="{DD51775E-7A33-4FB7-B8DC-9EC5BE6D1BE7}" destId="{ADD4C505-3E29-4252-9400-B0FC4EC1F34D}" srcOrd="5" destOrd="0" presId="urn:microsoft.com/office/officeart/2005/8/layout/hProcess9"/>
    <dgm:cxn modelId="{5EA76A46-E9BB-46EF-80B3-EDEEE651732F}" type="presParOf" srcId="{DD51775E-7A33-4FB7-B8DC-9EC5BE6D1BE7}" destId="{1BCC671E-3EDC-430D-86A4-B418FBFF12E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71899-F9BB-4DB4-8B5D-CCD076B6BD42}">
      <dsp:nvSpPr>
        <dsp:cNvPr id="0" name=""/>
        <dsp:cNvSpPr/>
      </dsp:nvSpPr>
      <dsp:spPr>
        <a:xfrm>
          <a:off x="1016000" y="0"/>
          <a:ext cx="4064000" cy="4064000"/>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CA" sz="1900" b="1" kern="1200" dirty="0"/>
            <a:t>Universal</a:t>
          </a:r>
        </a:p>
      </dsp:txBody>
      <dsp:txXfrm>
        <a:off x="2337816" y="203199"/>
        <a:ext cx="1420368" cy="609600"/>
      </dsp:txXfrm>
    </dsp:sp>
    <dsp:sp modelId="{B20C41FA-3072-471C-848C-BDAA6E563814}">
      <dsp:nvSpPr>
        <dsp:cNvPr id="0" name=""/>
        <dsp:cNvSpPr/>
      </dsp:nvSpPr>
      <dsp:spPr>
        <a:xfrm>
          <a:off x="1524000" y="1015999"/>
          <a:ext cx="3048000" cy="3048000"/>
        </a:xfrm>
        <a:prstGeom prst="ellipse">
          <a:avLst/>
        </a:prstGeom>
        <a:gradFill rotWithShape="0">
          <a:gsLst>
            <a:gs pos="0">
              <a:schemeClr val="accent4">
                <a:hueOff val="9246598"/>
                <a:satOff val="-9694"/>
                <a:lumOff val="8235"/>
                <a:alphaOff val="0"/>
                <a:satMod val="103000"/>
                <a:lumMod val="102000"/>
                <a:tint val="94000"/>
              </a:schemeClr>
            </a:gs>
            <a:gs pos="50000">
              <a:schemeClr val="accent4">
                <a:hueOff val="9246598"/>
                <a:satOff val="-9694"/>
                <a:lumOff val="8235"/>
                <a:alphaOff val="0"/>
                <a:satMod val="110000"/>
                <a:lumMod val="100000"/>
                <a:shade val="100000"/>
              </a:schemeClr>
            </a:gs>
            <a:gs pos="100000">
              <a:schemeClr val="accent4">
                <a:hueOff val="9246598"/>
                <a:satOff val="-9694"/>
                <a:lumOff val="823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CA" sz="1900" b="1" kern="1200" dirty="0"/>
            <a:t>Targeted</a:t>
          </a:r>
        </a:p>
      </dsp:txBody>
      <dsp:txXfrm>
        <a:off x="2337816" y="1206499"/>
        <a:ext cx="1420368" cy="571500"/>
      </dsp:txXfrm>
    </dsp:sp>
    <dsp:sp modelId="{2A4B8923-BF19-4239-A39B-8818B9C00182}">
      <dsp:nvSpPr>
        <dsp:cNvPr id="0" name=""/>
        <dsp:cNvSpPr/>
      </dsp:nvSpPr>
      <dsp:spPr>
        <a:xfrm>
          <a:off x="2032000" y="2032000"/>
          <a:ext cx="2032000" cy="2032000"/>
        </a:xfrm>
        <a:prstGeom prst="ellipse">
          <a:avLst/>
        </a:prstGeom>
        <a:gradFill rotWithShape="0">
          <a:gsLst>
            <a:gs pos="0">
              <a:schemeClr val="accent4">
                <a:hueOff val="18493196"/>
                <a:satOff val="-19388"/>
                <a:lumOff val="16471"/>
                <a:alphaOff val="0"/>
                <a:satMod val="103000"/>
                <a:lumMod val="102000"/>
                <a:tint val="94000"/>
              </a:schemeClr>
            </a:gs>
            <a:gs pos="50000">
              <a:schemeClr val="accent4">
                <a:hueOff val="18493196"/>
                <a:satOff val="-19388"/>
                <a:lumOff val="16471"/>
                <a:alphaOff val="0"/>
                <a:satMod val="110000"/>
                <a:lumMod val="100000"/>
                <a:shade val="100000"/>
              </a:schemeClr>
            </a:gs>
            <a:gs pos="100000">
              <a:schemeClr val="accent4">
                <a:hueOff val="18493196"/>
                <a:satOff val="-19388"/>
                <a:lumOff val="1647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CA" sz="2000" b="1" kern="1200" dirty="0"/>
            <a:t>Intensive</a:t>
          </a:r>
        </a:p>
      </dsp:txBody>
      <dsp:txXfrm>
        <a:off x="2329579" y="2540000"/>
        <a:ext cx="1436840" cy="1016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AD181-FFCD-4489-82C1-70A14E5EDB4A}">
      <dsp:nvSpPr>
        <dsp:cNvPr id="0" name=""/>
        <dsp:cNvSpPr/>
      </dsp:nvSpPr>
      <dsp:spPr>
        <a:xfrm>
          <a:off x="613409" y="0"/>
          <a:ext cx="6951980" cy="5164667"/>
        </a:xfrm>
        <a:prstGeom prst="rightArrow">
          <a:avLst/>
        </a:prstGeom>
        <a:gradFill rotWithShape="0">
          <a:gsLst>
            <a:gs pos="0">
              <a:schemeClr val="accent4">
                <a:tint val="40000"/>
                <a:hueOff val="0"/>
                <a:satOff val="0"/>
                <a:lumOff val="0"/>
                <a:alphaOff val="0"/>
                <a:satMod val="103000"/>
                <a:lumMod val="102000"/>
                <a:tint val="94000"/>
              </a:schemeClr>
            </a:gs>
            <a:gs pos="50000">
              <a:schemeClr val="accent4">
                <a:tint val="40000"/>
                <a:hueOff val="0"/>
                <a:satOff val="0"/>
                <a:lumOff val="0"/>
                <a:alphaOff val="0"/>
                <a:satMod val="110000"/>
                <a:lumMod val="100000"/>
                <a:shade val="100000"/>
              </a:schemeClr>
            </a:gs>
            <a:gs pos="100000">
              <a:schemeClr val="accent4">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21959CBF-5D02-4427-838C-5668A993E635}">
      <dsp:nvSpPr>
        <dsp:cNvPr id="0" name=""/>
        <dsp:cNvSpPr/>
      </dsp:nvSpPr>
      <dsp:spPr>
        <a:xfrm>
          <a:off x="4093" y="1549400"/>
          <a:ext cx="1968822" cy="2065866"/>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CA" sz="2300" kern="1200" dirty="0"/>
            <a:t>3-6 years</a:t>
          </a:r>
        </a:p>
        <a:p>
          <a:pPr marL="171450" lvl="1" indent="-171450" algn="l" defTabSz="800100">
            <a:lnSpc>
              <a:spcPct val="90000"/>
            </a:lnSpc>
            <a:spcBef>
              <a:spcPct val="0"/>
            </a:spcBef>
            <a:spcAft>
              <a:spcPct val="15000"/>
            </a:spcAft>
            <a:buChar char="•"/>
          </a:pPr>
          <a:r>
            <a:rPr lang="en-CA" sz="1800" kern="1200" dirty="0"/>
            <a:t>Dark, storms, imaginary things, separation</a:t>
          </a:r>
        </a:p>
      </dsp:txBody>
      <dsp:txXfrm>
        <a:off x="100203" y="1645510"/>
        <a:ext cx="1776602" cy="1873646"/>
      </dsp:txXfrm>
    </dsp:sp>
    <dsp:sp modelId="{24261EC2-E160-40A4-8E06-41051C4428DB}">
      <dsp:nvSpPr>
        <dsp:cNvPr id="0" name=""/>
        <dsp:cNvSpPr/>
      </dsp:nvSpPr>
      <dsp:spPr>
        <a:xfrm>
          <a:off x="2071356" y="1549400"/>
          <a:ext cx="1968822" cy="2065866"/>
        </a:xfrm>
        <a:prstGeom prst="roundRect">
          <a:avLst/>
        </a:prstGeom>
        <a:gradFill rotWithShape="0">
          <a:gsLst>
            <a:gs pos="0">
              <a:schemeClr val="accent4">
                <a:hueOff val="6164399"/>
                <a:satOff val="-6463"/>
                <a:lumOff val="5490"/>
                <a:alphaOff val="0"/>
                <a:satMod val="103000"/>
                <a:lumMod val="102000"/>
                <a:tint val="94000"/>
              </a:schemeClr>
            </a:gs>
            <a:gs pos="50000">
              <a:schemeClr val="accent4">
                <a:hueOff val="6164399"/>
                <a:satOff val="-6463"/>
                <a:lumOff val="5490"/>
                <a:alphaOff val="0"/>
                <a:satMod val="110000"/>
                <a:lumMod val="100000"/>
                <a:shade val="100000"/>
              </a:schemeClr>
            </a:gs>
            <a:gs pos="100000">
              <a:schemeClr val="accent4">
                <a:hueOff val="6164399"/>
                <a:satOff val="-6463"/>
                <a:lumOff val="549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CA" sz="2300" kern="1200" dirty="0"/>
            <a:t>7-9 years</a:t>
          </a:r>
        </a:p>
        <a:p>
          <a:pPr marL="171450" lvl="1" indent="-171450" algn="l" defTabSz="800100">
            <a:lnSpc>
              <a:spcPct val="90000"/>
            </a:lnSpc>
            <a:spcBef>
              <a:spcPct val="0"/>
            </a:spcBef>
            <a:spcAft>
              <a:spcPct val="15000"/>
            </a:spcAft>
            <a:buChar char="•"/>
          </a:pPr>
          <a:r>
            <a:rPr lang="en-CA" sz="1800" kern="1200" dirty="0"/>
            <a:t>Supernatural, getting hurt, school related</a:t>
          </a:r>
        </a:p>
      </dsp:txBody>
      <dsp:txXfrm>
        <a:off x="2167466" y="1645510"/>
        <a:ext cx="1776602" cy="1873646"/>
      </dsp:txXfrm>
    </dsp:sp>
    <dsp:sp modelId="{612D9351-D770-4CB1-961E-83483986CFD6}">
      <dsp:nvSpPr>
        <dsp:cNvPr id="0" name=""/>
        <dsp:cNvSpPr/>
      </dsp:nvSpPr>
      <dsp:spPr>
        <a:xfrm>
          <a:off x="4138620" y="1549400"/>
          <a:ext cx="1968822" cy="2065866"/>
        </a:xfrm>
        <a:prstGeom prst="roundRect">
          <a:avLst/>
        </a:prstGeom>
        <a:gradFill rotWithShape="0">
          <a:gsLst>
            <a:gs pos="0">
              <a:schemeClr val="accent4">
                <a:hueOff val="12328798"/>
                <a:satOff val="-12925"/>
                <a:lumOff val="10981"/>
                <a:alphaOff val="0"/>
                <a:satMod val="103000"/>
                <a:lumMod val="102000"/>
                <a:tint val="94000"/>
              </a:schemeClr>
            </a:gs>
            <a:gs pos="50000">
              <a:schemeClr val="accent4">
                <a:hueOff val="12328798"/>
                <a:satOff val="-12925"/>
                <a:lumOff val="10981"/>
                <a:alphaOff val="0"/>
                <a:satMod val="110000"/>
                <a:lumMod val="100000"/>
                <a:shade val="100000"/>
              </a:schemeClr>
            </a:gs>
            <a:gs pos="100000">
              <a:schemeClr val="accent4">
                <a:hueOff val="12328798"/>
                <a:satOff val="-12925"/>
                <a:lumOff val="1098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CA" sz="2300" kern="1200" dirty="0"/>
            <a:t>10-12 years</a:t>
          </a:r>
        </a:p>
        <a:p>
          <a:pPr marL="171450" lvl="1" indent="-171450" algn="l" defTabSz="800100">
            <a:lnSpc>
              <a:spcPct val="90000"/>
            </a:lnSpc>
            <a:spcBef>
              <a:spcPct val="0"/>
            </a:spcBef>
            <a:spcAft>
              <a:spcPct val="15000"/>
            </a:spcAft>
            <a:buChar char="•"/>
          </a:pPr>
          <a:r>
            <a:rPr lang="en-CA" sz="1800" kern="1200" dirty="0"/>
            <a:t>Social issues, school performance, world events</a:t>
          </a:r>
        </a:p>
      </dsp:txBody>
      <dsp:txXfrm>
        <a:off x="4234730" y="1645510"/>
        <a:ext cx="1776602" cy="1873646"/>
      </dsp:txXfrm>
    </dsp:sp>
    <dsp:sp modelId="{1BCC671E-3EDC-430D-86A4-B418FBFF12EB}">
      <dsp:nvSpPr>
        <dsp:cNvPr id="0" name=""/>
        <dsp:cNvSpPr/>
      </dsp:nvSpPr>
      <dsp:spPr>
        <a:xfrm>
          <a:off x="6205884" y="1549400"/>
          <a:ext cx="1968822" cy="2065866"/>
        </a:xfrm>
        <a:prstGeom prst="roundRect">
          <a:avLst/>
        </a:prstGeom>
        <a:gradFill rotWithShape="0">
          <a:gsLst>
            <a:gs pos="0">
              <a:schemeClr val="accent4">
                <a:hueOff val="18493196"/>
                <a:satOff val="-19388"/>
                <a:lumOff val="16471"/>
                <a:alphaOff val="0"/>
                <a:satMod val="103000"/>
                <a:lumMod val="102000"/>
                <a:tint val="94000"/>
              </a:schemeClr>
            </a:gs>
            <a:gs pos="50000">
              <a:schemeClr val="accent4">
                <a:hueOff val="18493196"/>
                <a:satOff val="-19388"/>
                <a:lumOff val="16471"/>
                <a:alphaOff val="0"/>
                <a:satMod val="110000"/>
                <a:lumMod val="100000"/>
                <a:shade val="100000"/>
              </a:schemeClr>
            </a:gs>
            <a:gs pos="100000">
              <a:schemeClr val="accent4">
                <a:hueOff val="18493196"/>
                <a:satOff val="-19388"/>
                <a:lumOff val="1647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CA" sz="2300" kern="1200" dirty="0"/>
            <a:t>13-18 years</a:t>
          </a:r>
        </a:p>
        <a:p>
          <a:pPr marL="171450" lvl="1" indent="-171450" algn="l" defTabSz="800100">
            <a:lnSpc>
              <a:spcPct val="90000"/>
            </a:lnSpc>
            <a:spcBef>
              <a:spcPct val="0"/>
            </a:spcBef>
            <a:spcAft>
              <a:spcPct val="15000"/>
            </a:spcAft>
            <a:buChar char="•"/>
          </a:pPr>
          <a:r>
            <a:rPr lang="en-CA" sz="1800" kern="1200" dirty="0"/>
            <a:t>Appearance, judgement, acceptance</a:t>
          </a:r>
        </a:p>
      </dsp:txBody>
      <dsp:txXfrm>
        <a:off x="6301994" y="1645510"/>
        <a:ext cx="1776602" cy="1873646"/>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0C1859-4BCE-5F4A-9243-F3C5D245BFF7}" type="datetimeFigureOut">
              <a:rPr lang="en-US" smtClean="0"/>
              <a:t>1/31/2024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5E1D8-B8AB-994A-AFBF-B7ABE5CE287D}" type="slidenum">
              <a:rPr lang="en-US" smtClean="0"/>
              <a:t>‹#›</a:t>
            </a:fld>
            <a:endParaRPr lang="en-US"/>
          </a:p>
        </p:txBody>
      </p:sp>
    </p:spTree>
    <p:extLst>
      <p:ext uri="{BB962C8B-B14F-4D97-AF65-F5344CB8AC3E}">
        <p14:creationId xmlns:p14="http://schemas.microsoft.com/office/powerpoint/2010/main" val="534210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youtu.be/5h_Zo90xWD8"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In person Session</a:t>
            </a:r>
            <a:r>
              <a:rPr lang="en-CA" dirty="0"/>
              <a:t>: Participants toss a ball or other soft object to each other.  </a:t>
            </a:r>
          </a:p>
          <a:p>
            <a:endParaRPr lang="en-CA" dirty="0"/>
          </a:p>
          <a:p>
            <a:r>
              <a:rPr lang="en-CA" dirty="0"/>
              <a:t>When ball reaches them ask them to introduce themself </a:t>
            </a:r>
            <a:r>
              <a:rPr lang="en-CA" baseline="0" dirty="0"/>
              <a:t>and</a:t>
            </a:r>
            <a:r>
              <a:rPr lang="en-CA" dirty="0"/>
              <a:t> answer the question ‘why are you here’?  Facilitator can jot these down on a whiteboard.</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Virtual Session</a:t>
            </a:r>
            <a:r>
              <a:rPr lang="en-CA" dirty="0"/>
              <a:t>: Invite parents to introduce themself and age of their child, and one thing they love/appreciate about their child </a:t>
            </a:r>
            <a:r>
              <a:rPr lang="en-CA" b="0" dirty="0"/>
              <a:t>or </a:t>
            </a:r>
            <a:r>
              <a:rPr lang="en-CA" dirty="0"/>
              <a:t>one thing they are looking forward to getting out of the workshop today. Facilitator can jot these down on a virtual whiteboard if they wish.</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08CE96-1461-435B-B1B0-DE4183E1E1A8}" type="slidenum">
              <a:rPr kumimoji="0" lang="en-CA"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300" b="0" i="0" u="none" strike="noStrike" kern="1200" cap="none" spc="0" normalizeH="0" baseline="0" noProof="0">
                <a:ln>
                  <a:noFill/>
                </a:ln>
                <a:solidFill>
                  <a:prstClr val="black"/>
                </a:solidFill>
                <a:effectLst/>
                <a:uLnTx/>
                <a:uFillTx/>
                <a:latin typeface="Calibri"/>
                <a:ea typeface="+mn-ea"/>
                <a:cs typeface="+mn-cs"/>
              </a:rPr>
              <a:t>2019-20 EASE Workshop K-7</a:t>
            </a:r>
          </a:p>
        </p:txBody>
      </p:sp>
    </p:spTree>
    <p:extLst>
      <p:ext uri="{BB962C8B-B14F-4D97-AF65-F5344CB8AC3E}">
        <p14:creationId xmlns:p14="http://schemas.microsoft.com/office/powerpoint/2010/main" val="2739199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numCol="1"/>
          <a:lstStyle/>
          <a:p>
            <a:r>
              <a:rPr lang="en-CA" b="1" dirty="0">
                <a:solidFill>
                  <a:srgbClr val="FF0000"/>
                </a:solidFill>
              </a:rPr>
              <a:t>So how would this show up more specifically in a classroom? </a:t>
            </a:r>
          </a:p>
          <a:p>
            <a:endParaRPr lang="en-CA" dirty="0"/>
          </a:p>
          <a:p>
            <a:r>
              <a:rPr lang="en-CA" dirty="0"/>
              <a:t>Large group discussion regarding impact on learning – click to reveal individual impacts when complete.</a:t>
            </a:r>
          </a:p>
          <a:p>
            <a:endParaRPr lang="en-CA" dirty="0"/>
          </a:p>
          <a:p>
            <a:pPr marL="171450" indent="-171450">
              <a:buFont typeface="Arial" panose="020B0604020202020204" pitchFamily="34" charset="0"/>
              <a:buChar char="•"/>
            </a:pPr>
            <a:r>
              <a:rPr lang="en-CA" dirty="0"/>
              <a:t>Avoidance:  school, certain classes, areas, activities, people, school materials</a:t>
            </a:r>
          </a:p>
          <a:p>
            <a:pPr marL="171450" indent="-171450">
              <a:buFont typeface="Arial" panose="020B0604020202020204" pitchFamily="34" charset="0"/>
              <a:buChar char="•"/>
            </a:pP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Problem behaviour: not doing what is being asked/expected (non-compliance), arguments, stubbornness, being upset, excessive reassurance seeking, withdrawing, </a:t>
            </a:r>
            <a:r>
              <a:rPr lang="en-US" sz="1200" dirty="0">
                <a:cs typeface="Arial" pitchFamily="1" charset="0"/>
              </a:rPr>
              <a:t>Fidgety/restlessness, not paying attention</a:t>
            </a:r>
            <a:r>
              <a:rPr lang="en-US" sz="1100" dirty="0">
                <a:cs typeface="Arial" pitchFamily="1" charset="0"/>
              </a:rPr>
              <a:t>, yelling, aggression (stems from the ‘fight’ response)</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Work Completion: over thinking answers, doubting one’s answer, need to complete tasks perfectly, taking too long, procrastinating, not handing work in</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Socialization:  limited peer and teacher interaction, does not answer questions, does not ask for help, bullying, victimization</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Concentration: inattention, misunderstanding key points, not providing prompt answers, avoiding topics/class activities</a:t>
            </a:r>
          </a:p>
          <a:p>
            <a:endParaRPr lang="en-CA" dirty="0"/>
          </a:p>
          <a:p>
            <a:pPr marL="171450" indent="-171450">
              <a:buFont typeface="Arial" panose="020B0604020202020204" pitchFamily="34" charset="0"/>
              <a:buChar char="•"/>
            </a:pPr>
            <a:r>
              <a:rPr lang="en-CA" dirty="0"/>
              <a:t>Memory/Cognition: working memory difficulty, math, reading, writing</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Grades:  straight As or low grades</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Attendance: school refusal, absence, lateness, leaving early</a:t>
            </a:r>
          </a:p>
          <a:p>
            <a:endParaRPr lang="en-CA" dirty="0"/>
          </a:p>
          <a:p>
            <a:pPr marL="171450" indent="-171450">
              <a:buFont typeface="Arial" panose="020B0604020202020204" pitchFamily="34" charset="0"/>
              <a:buChar char="•"/>
            </a:pPr>
            <a:endParaRPr lang="en-CA" dirty="0"/>
          </a:p>
          <a:p>
            <a:endParaRPr lang="en-CA" dirty="0"/>
          </a:p>
          <a:p>
            <a:endParaRPr lang="en-CA"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300" b="0" i="0" u="none" strike="noStrike" kern="1200" cap="none" spc="0" normalizeH="0" baseline="0" noProof="0">
                <a:ln>
                  <a:noFill/>
                </a:ln>
                <a:solidFill>
                  <a:prstClr val="black"/>
                </a:solidFill>
                <a:effectLst/>
                <a:uLnTx/>
                <a:uFillTx/>
                <a:latin typeface="Calibri"/>
                <a:ea typeface="+mn-ea"/>
                <a:cs typeface="+mn-cs"/>
              </a:rPr>
              <a:t>2019-20 EASE Workshop K-7</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08CE96-1461-435B-B1B0-DE4183E1E1A8}" type="slidenum">
              <a:rPr kumimoji="0" lang="en-CA"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8338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numCol="1"/>
          <a:lstStyle/>
          <a:p>
            <a:r>
              <a:rPr lang="en-CA" b="1" dirty="0"/>
              <a:t>How might this behaviour show up at home? </a:t>
            </a:r>
          </a:p>
          <a:p>
            <a:endParaRPr lang="en-CA" dirty="0"/>
          </a:p>
          <a:p>
            <a:r>
              <a:rPr lang="en-CA" dirty="0"/>
              <a:t>Participants can turn to the person sitting next to them and discuss if any of the impacts of anxiety on learning are similar behaviours parent may see at home.  </a:t>
            </a:r>
          </a:p>
          <a:p>
            <a:endParaRPr lang="en-CA" dirty="0"/>
          </a:p>
          <a:p>
            <a:r>
              <a:rPr lang="en-CA" dirty="0"/>
              <a:t>Debrief as large group - click to reveal individual impacts when complete</a:t>
            </a:r>
          </a:p>
          <a:p>
            <a:endParaRPr lang="en-CA" dirty="0"/>
          </a:p>
          <a:p>
            <a:pPr marL="171450" indent="-171450">
              <a:buFont typeface="Arial" panose="020B0604020202020204" pitchFamily="34" charset="0"/>
              <a:buChar char="•"/>
            </a:pPr>
            <a:r>
              <a:rPr lang="en-CA" dirty="0"/>
              <a:t>Avoidance:  hobbies, areas, activities, people, chores, food choices</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Problem behaviour:</a:t>
            </a:r>
            <a:r>
              <a:rPr lang="en-US" sz="1100" dirty="0">
                <a:cs typeface="Arial" pitchFamily="1" charset="0"/>
              </a:rPr>
              <a:t>  </a:t>
            </a:r>
            <a:r>
              <a:rPr lang="en-US" dirty="0"/>
              <a:t>not doing what is being asked/expected (non-compliance), arguments, stubbornness, being upset, excessive reassurance seeking, withdrawing, Fidgety/restlessness, not paying attention, yelling, aggression (stems from the ‘fight’ response)</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Chore Completion: need to complete tasks perfectly, taking too long, procrastinating, not doing chores</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Socialization:  limited interaction with friends, does not initiate social activities, bullying, victimization</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Daily activities: refusal to engage in activities, daily life – errands, social activities  </a:t>
            </a:r>
          </a:p>
          <a:p>
            <a:pPr marL="171450" indent="-171450">
              <a:buFont typeface="Arial" panose="020B0604020202020204" pitchFamily="34" charset="0"/>
              <a:buChar char="•"/>
            </a:pP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cs typeface="Arial" pitchFamily="1" charset="0"/>
              </a:rPr>
              <a:t>Overly controlling – decreases uncertainty; makes things feel safer, more predictable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cs typeface="Arial" pitchFamily="1" charset="0"/>
            </a:endParaRPr>
          </a:p>
          <a:p>
            <a:endParaRPr lang="en-CA" dirty="0"/>
          </a:p>
          <a:p>
            <a:endParaRPr lang="en-CA"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300" b="0" i="0" u="none" strike="noStrike" kern="1200" cap="none" spc="0" normalizeH="0" baseline="0" noProof="0">
                <a:ln>
                  <a:noFill/>
                </a:ln>
                <a:solidFill>
                  <a:prstClr val="black"/>
                </a:solidFill>
                <a:effectLst/>
                <a:uLnTx/>
                <a:uFillTx/>
                <a:latin typeface="Calibri"/>
                <a:ea typeface="+mn-ea"/>
                <a:cs typeface="+mn-cs"/>
              </a:rPr>
              <a:t>2019-20 EASE Workshop K-7</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08CE96-1461-435B-B1B0-DE4183E1E1A8}" type="slidenum">
              <a:rPr kumimoji="0" lang="en-CA"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3673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rgbClr val="002060"/>
                </a:solidFill>
                <a:latin typeface="+mn-lt"/>
                <a:ea typeface="+mn-ea"/>
                <a:cs typeface="+mn-cs"/>
              </a:rPr>
              <a:t>Introduce EASE at Home. **If internet access available, facilitators may wish to go on the site, show participants where EASE at Home is on the Healthy Minds BC website and open one activity.</a:t>
            </a:r>
          </a:p>
          <a:p>
            <a:endParaRPr lang="en-US" sz="1200" b="0" i="0" u="none" strike="noStrike" kern="1200" baseline="0" dirty="0">
              <a:solidFill>
                <a:srgbClr val="002060"/>
              </a:solidFill>
              <a:latin typeface="+mn-lt"/>
              <a:ea typeface="+mn-ea"/>
              <a:cs typeface="+mn-cs"/>
            </a:endParaRPr>
          </a:p>
          <a:p>
            <a:r>
              <a:rPr lang="en-US" sz="1200" b="0" i="0" u="none" strike="noStrike" kern="1200" baseline="0" dirty="0">
                <a:solidFill>
                  <a:srgbClr val="002060"/>
                </a:solidFill>
                <a:latin typeface="+mn-lt"/>
                <a:ea typeface="+mn-ea"/>
                <a:cs typeface="+mn-cs"/>
              </a:rPr>
              <a:t>Some EASE classroom lessons have been adapted for use by parents and caregivers to support their children’s mental health across home and school.</a:t>
            </a:r>
          </a:p>
          <a:p>
            <a:endParaRPr lang="en-US" sz="1200" b="0" i="0" u="none" strike="noStrike" kern="1200" baseline="0" dirty="0">
              <a:solidFill>
                <a:srgbClr val="002060"/>
              </a:solidFill>
              <a:latin typeface="+mn-lt"/>
              <a:ea typeface="+mn-ea"/>
              <a:cs typeface="+mn-cs"/>
            </a:endParaRPr>
          </a:p>
          <a:p>
            <a:r>
              <a:rPr lang="en-US" sz="1200" b="0" i="0" u="none" strike="noStrike" kern="1200" baseline="0" dirty="0">
                <a:solidFill>
                  <a:srgbClr val="002060"/>
                </a:solidFill>
                <a:latin typeface="+mn-lt"/>
                <a:ea typeface="+mn-ea"/>
                <a:cs typeface="+mn-cs"/>
              </a:rPr>
              <a:t>EASE at Home activities are available as downloadable PDFs in both English and French.  </a:t>
            </a:r>
          </a:p>
          <a:p>
            <a:endParaRPr lang="en-US" sz="1200" b="0" i="0" u="none" strike="noStrike" kern="1200" baseline="0" dirty="0">
              <a:solidFill>
                <a:srgbClr val="002060"/>
              </a:solidFill>
              <a:latin typeface="+mn-lt"/>
              <a:ea typeface="+mn-ea"/>
              <a:cs typeface="+mn-cs"/>
            </a:endParaRPr>
          </a:p>
          <a:p>
            <a:endParaRPr lang="en-US" sz="1200" b="0" i="0" u="none" strike="noStrike" kern="1200" baseline="0" dirty="0">
              <a:solidFill>
                <a:srgbClr val="002060"/>
              </a:solidFill>
              <a:latin typeface="+mn-lt"/>
              <a:ea typeface="+mn-ea"/>
              <a:cs typeface="+mn-cs"/>
            </a:endParaRPr>
          </a:p>
          <a:p>
            <a:r>
              <a:rPr lang="en-CA" sz="1200" b="0" i="0" u="none" strike="noStrike" kern="1200" baseline="0" dirty="0">
                <a:solidFill>
                  <a:srgbClr val="002060"/>
                </a:solidFill>
                <a:latin typeface="+mn-lt"/>
                <a:ea typeface="+mn-ea"/>
                <a:cs typeface="+mn-cs"/>
              </a:rPr>
              <a:t> </a:t>
            </a:r>
            <a:endParaRPr lang="en-CA" dirty="0">
              <a:solidFill>
                <a:srgbClr val="002060"/>
              </a:solidFill>
            </a:endParaRPr>
          </a:p>
        </p:txBody>
      </p:sp>
      <p:sp>
        <p:nvSpPr>
          <p:cNvPr id="4" name="Slide Number Placeholder 3"/>
          <p:cNvSpPr>
            <a:spLocks noGrp="1"/>
          </p:cNvSpPr>
          <p:nvPr>
            <p:ph type="sldNum" sz="quarter" idx="5"/>
          </p:nvPr>
        </p:nvSpPr>
        <p:spPr/>
        <p:txBody>
          <a:bodyPr/>
          <a:lstStyle/>
          <a:p>
            <a:fld id="{9A3D0D46-CD1F-49BD-8295-8E2FA4851BF6}" type="slidenum">
              <a:rPr lang="en-CA" smtClean="0"/>
              <a:pPr/>
              <a:t>14</a:t>
            </a:fld>
            <a:endParaRPr lang="en-CA"/>
          </a:p>
        </p:txBody>
      </p:sp>
    </p:spTree>
    <p:extLst>
      <p:ext uri="{BB962C8B-B14F-4D97-AF65-F5344CB8AC3E}">
        <p14:creationId xmlns:p14="http://schemas.microsoft.com/office/powerpoint/2010/main" val="997563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cs typeface="Calibri"/>
              </a:rPr>
              <a:t>Introduce EASE at Home activity </a:t>
            </a:r>
            <a:r>
              <a:rPr lang="en-CA" sz="1200" b="1" i="0" u="none" strike="noStrike" kern="1200" baseline="0" dirty="0">
                <a:solidFill>
                  <a:schemeClr val="tx1"/>
                </a:solidFill>
                <a:latin typeface="+mn-lt"/>
                <a:ea typeface="+mn-ea"/>
                <a:cs typeface="+mn-cs"/>
              </a:rPr>
              <a:t>Creating Rhythms and Routines (Grades K – 3)</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When the world feels upside down, following a schedule that includes some calming routines can help create a sense of order. </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cs typeface="Calibri"/>
            </a:endParaRPr>
          </a:p>
          <a:p>
            <a:r>
              <a:rPr lang="en-US" sz="1200" b="0" i="0" u="none" strike="noStrike" kern="1200" baseline="0" dirty="0">
                <a:solidFill>
                  <a:schemeClr val="tx1"/>
                </a:solidFill>
                <a:latin typeface="+mn-lt"/>
                <a:ea typeface="+mn-ea"/>
                <a:cs typeface="+mn-cs"/>
              </a:rPr>
              <a:t>Involve your child in creating a daily schedule that works for your family. With younger children, map out the day using pictures or drawings. </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Examples include:</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Have a five-minute morning snuggle to discuss dreams from the night before</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Before eating dinner, ask everyone to share one thing they’re </a:t>
            </a:r>
            <a:r>
              <a:rPr lang="en-US" sz="1200" b="0" i="0" u="none" strike="noStrike" kern="1200" baseline="0" dirty="0">
                <a:solidFill>
                  <a:schemeClr val="tx1"/>
                </a:solidFill>
                <a:latin typeface="+mn-lt"/>
                <a:ea typeface="+mn-ea"/>
                <a:cs typeface="+mn-cs"/>
              </a:rPr>
              <a:t>grateful for or one thing</a:t>
            </a:r>
            <a:r>
              <a:rPr lang="en-CA" sz="1200" b="0" i="0" u="none" strike="noStrike" kern="1200" baseline="0" dirty="0">
                <a:solidFill>
                  <a:schemeClr val="tx1"/>
                </a:solidFill>
                <a:latin typeface="+mn-lt"/>
                <a:ea typeface="+mn-ea"/>
                <a:cs typeface="+mn-cs"/>
              </a:rPr>
              <a:t>they learned that day</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cs typeface="Calibri"/>
              </a:rPr>
              <a:t>Ask participants to work in partners and brainstorm daily routines they already engage in or things they can begin to do to create a daily schedule.</a:t>
            </a:r>
          </a:p>
          <a:p>
            <a:pPr marL="171450" indent="-171450">
              <a:buFont typeface="Arial" panose="020B0604020202020204" pitchFamily="34" charset="0"/>
              <a:buChar char="•"/>
            </a:pPr>
            <a:endParaRPr lang="en-CA" dirty="0"/>
          </a:p>
          <a:p>
            <a:endParaRPr lang="en-CA" dirty="0"/>
          </a:p>
        </p:txBody>
      </p:sp>
      <p:sp>
        <p:nvSpPr>
          <p:cNvPr id="4" name="Slide Number Placeholder 3"/>
          <p:cNvSpPr>
            <a:spLocks noGrp="1"/>
          </p:cNvSpPr>
          <p:nvPr>
            <p:ph type="sldNum" sz="quarter" idx="5"/>
          </p:nvPr>
        </p:nvSpPr>
        <p:spPr/>
        <p:txBody>
          <a:bodyPr/>
          <a:lstStyle/>
          <a:p>
            <a:fld id="{9A3D0D46-CD1F-49BD-8295-8E2FA4851BF6}" type="slidenum">
              <a:rPr lang="en-CA" smtClean="0"/>
              <a:pPr/>
              <a:t>15</a:t>
            </a:fld>
            <a:endParaRPr lang="en-CA"/>
          </a:p>
        </p:txBody>
      </p:sp>
    </p:spTree>
    <p:extLst>
      <p:ext uri="{BB962C8B-B14F-4D97-AF65-F5344CB8AC3E}">
        <p14:creationId xmlns:p14="http://schemas.microsoft.com/office/powerpoint/2010/main" val="15050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cs typeface="Calibri"/>
              </a:rPr>
              <a:t>Introduce EASE at Home activity </a:t>
            </a:r>
            <a:r>
              <a:rPr lang="en-CA" sz="1200" b="1" i="0" u="none" strike="noStrike" kern="1200" baseline="0" dirty="0">
                <a:solidFill>
                  <a:schemeClr val="tx1"/>
                </a:solidFill>
                <a:latin typeface="+mn-lt"/>
                <a:ea typeface="+mn-ea"/>
                <a:cs typeface="+mn-cs"/>
              </a:rPr>
              <a:t> Relaxation Skills: Tense &amp; Relax (Grades 4 – 7)</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cs typeface="Calibri"/>
            </a:endParaRPr>
          </a:p>
          <a:p>
            <a:r>
              <a:rPr lang="en-US" sz="1200" b="0" i="0" u="none" strike="noStrike" kern="1200" baseline="0" dirty="0">
                <a:solidFill>
                  <a:schemeClr val="tx1"/>
                </a:solidFill>
                <a:latin typeface="+mn-lt"/>
                <a:ea typeface="+mn-ea"/>
                <a:cs typeface="+mn-cs"/>
              </a:rPr>
              <a:t>As we’ve learned, when kids and adults feel worried, their body tenses up.  This can feel uncomfortable and make us feel uneasy. </a:t>
            </a:r>
            <a:r>
              <a:rPr lang="en-US" sz="1200" b="0" i="1" u="none" strike="noStrike" kern="1200" baseline="0" dirty="0">
                <a:solidFill>
                  <a:schemeClr val="tx1"/>
                </a:solidFill>
                <a:latin typeface="+mn-lt"/>
                <a:ea typeface="+mn-ea"/>
                <a:cs typeface="+mn-cs"/>
              </a:rPr>
              <a:t>Tense and Relax </a:t>
            </a:r>
            <a:r>
              <a:rPr lang="en-US" sz="1200" b="0" i="0" u="none" strike="noStrike" kern="1200" baseline="0" dirty="0">
                <a:solidFill>
                  <a:schemeClr val="tx1"/>
                </a:solidFill>
                <a:latin typeface="+mn-lt"/>
                <a:ea typeface="+mn-ea"/>
                <a:cs typeface="+mn-cs"/>
              </a:rPr>
              <a:t>involves children learning to tense up, hold, and completely relax each muscle group, one at a time.  </a:t>
            </a:r>
            <a:endParaRPr lang="en-US" dirty="0"/>
          </a:p>
          <a:p>
            <a:endParaRPr lang="en-US" dirty="0"/>
          </a:p>
          <a:p>
            <a:r>
              <a:rPr lang="en-CA" sz="1200" b="0" i="0" u="none" strike="noStrike" kern="1200" baseline="0" dirty="0">
                <a:solidFill>
                  <a:schemeClr val="tx1"/>
                </a:solidFill>
                <a:latin typeface="+mn-lt"/>
                <a:ea typeface="+mn-ea"/>
                <a:cs typeface="+mn-cs"/>
              </a:rPr>
              <a:t>Ask participants to join you in practicing a few tense and relax activities. </a:t>
            </a:r>
            <a:r>
              <a:rPr lang="en-CA" dirty="0"/>
              <a:t>Lead participants through a </a:t>
            </a:r>
            <a:r>
              <a:rPr lang="en-CA" sz="1200" b="0" i="0" u="none" strike="noStrike" kern="1200" baseline="0" dirty="0">
                <a:solidFill>
                  <a:schemeClr val="tx1"/>
                </a:solidFill>
                <a:latin typeface="+mn-lt"/>
                <a:ea typeface="+mn-ea"/>
                <a:cs typeface="+mn-cs"/>
              </a:rPr>
              <a:t>tense and relax exercise.  </a:t>
            </a:r>
          </a:p>
          <a:p>
            <a:endParaRPr lang="en-CA" sz="1200" b="0" i="0" u="none" strike="noStrike" kern="1200" baseline="0" dirty="0">
              <a:solidFill>
                <a:schemeClr val="tx1"/>
              </a:solidFill>
              <a:latin typeface="+mn-lt"/>
              <a:ea typeface="+mn-ea"/>
              <a:cs typeface="+mn-cs"/>
            </a:endParaRPr>
          </a:p>
          <a:p>
            <a:r>
              <a:rPr lang="en-CA" sz="1200" b="1" i="0" u="none" strike="noStrike" kern="1200" baseline="0" dirty="0">
                <a:solidFill>
                  <a:schemeClr val="tx1"/>
                </a:solidFill>
                <a:latin typeface="+mn-lt"/>
                <a:ea typeface="+mn-ea"/>
                <a:cs typeface="+mn-cs"/>
              </a:rPr>
              <a:t>Relaxation Script </a:t>
            </a:r>
          </a:p>
          <a:p>
            <a:endParaRPr lang="en-CA" sz="1200" b="1" i="0" u="none" strike="noStrike" kern="1200" baseline="0" dirty="0">
              <a:solidFill>
                <a:schemeClr val="tx1"/>
              </a:solidFill>
              <a:latin typeface="+mn-lt"/>
              <a:ea typeface="+mn-ea"/>
              <a:cs typeface="+mn-cs"/>
            </a:endParaRPr>
          </a:p>
          <a:p>
            <a:r>
              <a:rPr lang="en-CA" sz="1200" b="1" i="0" u="none" strike="noStrike" kern="1200" baseline="0" dirty="0">
                <a:solidFill>
                  <a:schemeClr val="tx1"/>
                </a:solidFill>
                <a:latin typeface="+mn-lt"/>
                <a:ea typeface="+mn-ea"/>
                <a:cs typeface="+mn-cs"/>
              </a:rPr>
              <a:t>Hands and Arms</a:t>
            </a:r>
          </a:p>
          <a:p>
            <a:r>
              <a:rPr lang="en-CA" sz="1200" b="0" i="0" u="none" strike="noStrike" kern="1200" baseline="0" dirty="0">
                <a:solidFill>
                  <a:schemeClr val="tx1"/>
                </a:solidFill>
                <a:latin typeface="+mn-lt"/>
                <a:ea typeface="+mn-ea"/>
                <a:cs typeface="+mn-cs"/>
              </a:rPr>
              <a:t>Pretend you are squeezing a whole lemon in your left hand. Squeeze it hard. Try to squeeze all the juice out.  Feel the tightness in your hand and arm as you squeeze.  Now drop the lemon and relax. See how much better your hand and arm feel when they are relaxed.  Repeat on the other side. </a:t>
            </a:r>
          </a:p>
          <a:p>
            <a:endParaRPr lang="en-CA" sz="1200" b="0" i="0" u="none" strike="noStrike" kern="1200" baseline="0" dirty="0">
              <a:solidFill>
                <a:schemeClr val="tx1"/>
              </a:solidFill>
              <a:latin typeface="+mn-lt"/>
              <a:ea typeface="+mn-ea"/>
              <a:cs typeface="+mn-cs"/>
            </a:endParaRPr>
          </a:p>
          <a:p>
            <a:r>
              <a:rPr lang="en-CA" sz="1200" b="1" i="0" u="none" strike="noStrike" kern="1200" baseline="0" dirty="0">
                <a:solidFill>
                  <a:schemeClr val="tx1"/>
                </a:solidFill>
                <a:latin typeface="+mn-lt"/>
                <a:ea typeface="+mn-ea"/>
                <a:cs typeface="+mn-cs"/>
              </a:rPr>
              <a:t>Arms and Shoulders</a:t>
            </a:r>
          </a:p>
          <a:p>
            <a:r>
              <a:rPr lang="en-CA" sz="1200" b="0" i="0" u="none" strike="noStrike" kern="1200" baseline="0" dirty="0">
                <a:solidFill>
                  <a:schemeClr val="tx1"/>
                </a:solidFill>
                <a:latin typeface="+mn-lt"/>
                <a:ea typeface="+mn-ea"/>
                <a:cs typeface="+mn-cs"/>
              </a:rPr>
              <a:t>Pretend you are a furry, lazy cat.  You want to stretch. Stretch your arms out in front of you.  Raise them up over your head.  Way back.  Feel the pull in your shoulders.  Stretch higher.  Now just let your arms drop back to their side.  Stretch again.  Repeat.</a:t>
            </a:r>
          </a:p>
          <a:p>
            <a:endParaRPr lang="en-CA" sz="1200" b="0" i="0" u="none" strike="noStrike" kern="1200" baseline="0" dirty="0">
              <a:solidFill>
                <a:schemeClr val="tx1"/>
              </a:solidFill>
              <a:latin typeface="+mn-lt"/>
              <a:ea typeface="+mn-ea"/>
              <a:cs typeface="+mn-cs"/>
            </a:endParaRPr>
          </a:p>
          <a:p>
            <a:r>
              <a:rPr lang="en-CA" sz="1200" b="1" i="0" u="none" strike="noStrike" kern="1200" baseline="0" dirty="0">
                <a:solidFill>
                  <a:schemeClr val="tx1"/>
                </a:solidFill>
                <a:latin typeface="+mn-lt"/>
                <a:ea typeface="+mn-ea"/>
                <a:cs typeface="+mn-cs"/>
              </a:rPr>
              <a:t>Shoulder and Neck</a:t>
            </a:r>
          </a:p>
          <a:p>
            <a:r>
              <a:rPr lang="en-CA" sz="1200" b="0" i="0" u="none" strike="noStrike" kern="1200" baseline="0" dirty="0">
                <a:solidFill>
                  <a:schemeClr val="tx1"/>
                </a:solidFill>
                <a:latin typeface="+mn-lt"/>
                <a:ea typeface="+mn-ea"/>
                <a:cs typeface="+mn-cs"/>
              </a:rPr>
              <a:t>Now pretend you are a turtle.  You’re sitting out on a rock, by a nice, peaceful pond, just relaxing in the warm sun.  It feels nice and warm and safe here. Uh-oh! You sense danger. Pull your head into your house.  Try to pull your shoulders up to your ears and push your head down into your shoulders. Hold in tight. It isn’t easy to be a turtle in a shell.  The danger is past now. You can come out into the warm sunshine and once again you can relax and feel the warm sunshine. Watch out now.  More danger.  Hurry, pull your head back into your house and hold it tight. </a:t>
            </a:r>
          </a:p>
          <a:p>
            <a:endParaRPr lang="en-CA" sz="1200" b="0" i="0" u="none" strike="noStrike" kern="1200" baseline="0" dirty="0">
              <a:solidFill>
                <a:schemeClr val="tx1"/>
              </a:solidFill>
              <a:latin typeface="+mn-lt"/>
              <a:ea typeface="+mn-ea"/>
              <a:cs typeface="+mn-cs"/>
            </a:endParaRPr>
          </a:p>
          <a:p>
            <a:r>
              <a:rPr lang="en-CA" sz="1200" b="1" i="0" u="none" strike="noStrike" kern="1200" baseline="0" dirty="0">
                <a:solidFill>
                  <a:schemeClr val="tx1"/>
                </a:solidFill>
                <a:latin typeface="+mn-lt"/>
                <a:ea typeface="+mn-ea"/>
                <a:cs typeface="+mn-cs"/>
              </a:rPr>
              <a:t>Jaw </a:t>
            </a:r>
          </a:p>
          <a:p>
            <a:r>
              <a:rPr lang="en-CA" sz="1200" b="0" i="0" u="none" strike="noStrike" kern="1200" baseline="0" dirty="0">
                <a:solidFill>
                  <a:schemeClr val="tx1"/>
                </a:solidFill>
                <a:latin typeface="+mn-lt"/>
                <a:ea typeface="+mn-ea"/>
                <a:cs typeface="+mn-cs"/>
              </a:rPr>
              <a:t>You have a giant jawbreaker bubble gum in your mouth.  It’s very hard to chew. Bite down on it. Hard!  Let your neck muscles help you. Now relax.  Just your jaw hand loose.  Notice how good it feels just to let your jaw drop.  Okay, let’s tackle that jawbreaker again now.  Repeat. </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Note: Facilitators may wish to print out script (See link below).</a:t>
            </a:r>
            <a:endParaRPr lang="en-US" dirty="0"/>
          </a:p>
          <a:p>
            <a:endParaRPr lang="en-US" dirty="0"/>
          </a:p>
          <a:p>
            <a:r>
              <a:rPr lang="en-US" dirty="0"/>
              <a:t>https://depts.washington.edu/uwhatc/PDF/TF-%20CBT/pages/4%20Emotion%20Regulation%20Skills/Client%20Handouts/Relaxation/Relaxation%20Script%20for%20Younger%20Children.pdf </a:t>
            </a:r>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cs typeface="Calibri"/>
            </a:endParaRPr>
          </a:p>
          <a:p>
            <a:endParaRPr lang="en-CA" dirty="0"/>
          </a:p>
        </p:txBody>
      </p:sp>
      <p:sp>
        <p:nvSpPr>
          <p:cNvPr id="4" name="Slide Number Placeholder 3"/>
          <p:cNvSpPr>
            <a:spLocks noGrp="1"/>
          </p:cNvSpPr>
          <p:nvPr>
            <p:ph type="sldNum" sz="quarter" idx="5"/>
          </p:nvPr>
        </p:nvSpPr>
        <p:spPr/>
        <p:txBody>
          <a:bodyPr/>
          <a:lstStyle/>
          <a:p>
            <a:fld id="{9A3D0D46-CD1F-49BD-8295-8E2FA4851BF6}" type="slidenum">
              <a:rPr lang="en-CA" smtClean="0"/>
              <a:pPr/>
              <a:t>16</a:t>
            </a:fld>
            <a:endParaRPr lang="en-CA"/>
          </a:p>
        </p:txBody>
      </p:sp>
    </p:spTree>
    <p:extLst>
      <p:ext uri="{BB962C8B-B14F-4D97-AF65-F5344CB8AC3E}">
        <p14:creationId xmlns:p14="http://schemas.microsoft.com/office/powerpoint/2010/main" val="3732930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cs typeface="Calibri"/>
              </a:rPr>
              <a:t>Introduce EASE at Home activity </a:t>
            </a:r>
            <a:r>
              <a:rPr lang="en-US" b="1" dirty="0">
                <a:cs typeface="Calibri"/>
              </a:rPr>
              <a:t>Creating a Helpful Mindset </a:t>
            </a:r>
            <a:r>
              <a:rPr lang="en-CA" sz="1200" b="1" i="0" u="none" strike="noStrike" kern="1200" baseline="0" dirty="0">
                <a:solidFill>
                  <a:schemeClr val="tx1"/>
                </a:solidFill>
                <a:latin typeface="+mn-lt"/>
                <a:ea typeface="+mn-ea"/>
                <a:cs typeface="+mn-cs"/>
              </a:rPr>
              <a:t>(Grades 4 – 7)</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cs typeface="Calibri"/>
            </a:endParaRPr>
          </a:p>
          <a:p>
            <a:r>
              <a:rPr lang="en-US" sz="1200" b="0" i="0" u="none" strike="noStrike" kern="1200" baseline="0" dirty="0">
                <a:solidFill>
                  <a:schemeClr val="tx1"/>
                </a:solidFill>
                <a:latin typeface="+mn-lt"/>
                <a:ea typeface="+mn-ea"/>
                <a:cs typeface="+mn-cs"/>
              </a:rPr>
              <a:t>Another helpful tool is creating a helpful mindset.</a:t>
            </a:r>
            <a:endParaRPr lang="en-US" dirty="0">
              <a:solidFill>
                <a:srgbClr val="FF0000"/>
              </a:solidFill>
            </a:endParaRPr>
          </a:p>
          <a:p>
            <a:r>
              <a:rPr lang="en-US" sz="1200" b="0" i="0" u="none" strike="noStrike" kern="1200" baseline="0" dirty="0">
                <a:solidFill>
                  <a:schemeClr val="tx1"/>
                </a:solidFill>
                <a:latin typeface="+mn-lt"/>
                <a:ea typeface="+mn-ea"/>
                <a:cs typeface="+mn-cs"/>
              </a:rPr>
              <a:t>Parents and caregivers can help children express and cope with worries and change unrealistic or overly negative thoughts into more helpful thoughts.</a:t>
            </a:r>
            <a:endParaRPr lang="en-US" dirty="0"/>
          </a:p>
          <a:p>
            <a:endParaRPr lang="en-US" dirty="0"/>
          </a:p>
          <a:p>
            <a:r>
              <a:rPr lang="en-US" sz="1200" b="0" i="0" u="none" strike="noStrike" kern="1200" baseline="0" dirty="0">
                <a:solidFill>
                  <a:schemeClr val="tx1"/>
                </a:solidFill>
                <a:latin typeface="+mn-lt"/>
                <a:ea typeface="+mn-ea"/>
                <a:cs typeface="+mn-cs"/>
              </a:rPr>
              <a:t>Talking to your child about their worries lets them know that they’re not alone.  Many worries are about the future or things that </a:t>
            </a:r>
            <a:r>
              <a:rPr lang="en-US" sz="1200" b="0" i="1" u="none" strike="noStrike" kern="1200" baseline="0" dirty="0">
                <a:solidFill>
                  <a:schemeClr val="tx1"/>
                </a:solidFill>
                <a:latin typeface="+mn-lt"/>
                <a:ea typeface="+mn-ea"/>
                <a:cs typeface="+mn-cs"/>
              </a:rPr>
              <a:t>could </a:t>
            </a:r>
            <a:r>
              <a:rPr lang="en-US" sz="1200" b="0" i="0" u="none" strike="noStrike" kern="1200" baseline="0" dirty="0">
                <a:solidFill>
                  <a:schemeClr val="tx1"/>
                </a:solidFill>
                <a:latin typeface="+mn-lt"/>
                <a:ea typeface="+mn-ea"/>
                <a:cs typeface="+mn-cs"/>
              </a:rPr>
              <a:t>happen, so asking “What if?” may help them talk about what's on their mind. </a:t>
            </a:r>
            <a:endParaRPr lang="en-US" dirty="0"/>
          </a:p>
          <a:p>
            <a:endParaRPr lang="en-US" dirty="0"/>
          </a:p>
          <a:p>
            <a:r>
              <a:rPr lang="en-US" dirty="0"/>
              <a:t>The following suggested activity could be done as individual work.</a:t>
            </a:r>
          </a:p>
          <a:p>
            <a:endParaRPr lang="en-US" dirty="0"/>
          </a:p>
          <a:p>
            <a:pPr marL="171450" indent="-171450">
              <a:buFont typeface="Arial" panose="020B0604020202020204" pitchFamily="34" charset="0"/>
              <a:buChar char="•"/>
            </a:pPr>
            <a:r>
              <a:rPr lang="en-US" dirty="0"/>
              <a:t>Participants write down worries and put them in a "worry box" for safe-keeping - re-visit worries later if desired</a:t>
            </a:r>
          </a:p>
          <a:p>
            <a:pPr marL="171450" indent="-171450">
              <a:buFont typeface="Arial" panose="020B0604020202020204" pitchFamily="34" charset="0"/>
              <a:buChar char="•"/>
            </a:pPr>
            <a:r>
              <a:rPr lang="en-US" dirty="0"/>
              <a:t>Together, think of three things you are grateful for each day and picture holding these things in your open hands</a:t>
            </a:r>
            <a:endParaRPr lang="en-US" dirty="0">
              <a:solidFill>
                <a:srgbClr val="FF0000"/>
              </a:solidFill>
            </a:endParaRPr>
          </a:p>
          <a:p>
            <a:endParaRPr lang="en-US" dirty="0">
              <a:solidFill>
                <a:srgbClr val="FF0000"/>
              </a:solidFill>
            </a:endParaRPr>
          </a:p>
          <a:p>
            <a:endParaRPr lang="en-CA" dirty="0"/>
          </a:p>
        </p:txBody>
      </p:sp>
      <p:sp>
        <p:nvSpPr>
          <p:cNvPr id="4" name="Slide Number Placeholder 3"/>
          <p:cNvSpPr>
            <a:spLocks noGrp="1"/>
          </p:cNvSpPr>
          <p:nvPr>
            <p:ph type="sldNum" sz="quarter" idx="5"/>
          </p:nvPr>
        </p:nvSpPr>
        <p:spPr/>
        <p:txBody>
          <a:bodyPr/>
          <a:lstStyle/>
          <a:p>
            <a:fld id="{9A3D0D46-CD1F-49BD-8295-8E2FA4851BF6}" type="slidenum">
              <a:rPr lang="en-CA" smtClean="0"/>
              <a:pPr/>
              <a:t>17</a:t>
            </a:fld>
            <a:endParaRPr lang="en-CA"/>
          </a:p>
        </p:txBody>
      </p:sp>
    </p:spTree>
    <p:extLst>
      <p:ext uri="{BB962C8B-B14F-4D97-AF65-F5344CB8AC3E}">
        <p14:creationId xmlns:p14="http://schemas.microsoft.com/office/powerpoint/2010/main" val="2541921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healthymindsbc.gov.bc.ca</a:t>
            </a:r>
            <a:r>
              <a:rPr lang="en-US" dirty="0"/>
              <a:t>/resources/ease-at-home-4-7-collection/</a:t>
            </a:r>
          </a:p>
        </p:txBody>
      </p:sp>
      <p:sp>
        <p:nvSpPr>
          <p:cNvPr id="4" name="Slide Number Placeholder 3"/>
          <p:cNvSpPr>
            <a:spLocks noGrp="1"/>
          </p:cNvSpPr>
          <p:nvPr>
            <p:ph type="sldNum" sz="quarter" idx="5"/>
          </p:nvPr>
        </p:nvSpPr>
        <p:spPr/>
        <p:txBody>
          <a:bodyPr/>
          <a:lstStyle/>
          <a:p>
            <a:fld id="{BC75E1D8-B8AB-994A-AFBF-B7ABE5CE287D}" type="slidenum">
              <a:rPr lang="en-US" smtClean="0"/>
              <a:t>18</a:t>
            </a:fld>
            <a:endParaRPr lang="en-US"/>
          </a:p>
        </p:txBody>
      </p:sp>
    </p:spTree>
    <p:extLst>
      <p:ext uri="{BB962C8B-B14F-4D97-AF65-F5344CB8AC3E}">
        <p14:creationId xmlns:p14="http://schemas.microsoft.com/office/powerpoint/2010/main" val="798296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EASE classroom lessons are ‘universal’, meaning ALL students can benefit from them.</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Universal interventions are preventative and proactive in nature (examples include other Social and Emotional Learning Programs, classroom management strategies, etc.) -  meaning they try to prevent </a:t>
            </a:r>
            <a:r>
              <a:rPr lang="en-CA" sz="1200" kern="1200" dirty="0">
                <a:solidFill>
                  <a:schemeClr val="tx1"/>
                </a:solidFill>
                <a:effectLst/>
                <a:latin typeface="+mn-lt"/>
                <a:ea typeface="+mn-ea"/>
                <a:cs typeface="+mn-cs"/>
              </a:rPr>
              <a:t>mental health disorder or substance use problem from starting.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r>
              <a:rPr lang="en-CA" dirty="0"/>
              <a:t>Although EASE lesson plans are designed for universal delivery by classroom teachers, they can be adapted for use with targeted groups or individual students.</a:t>
            </a:r>
          </a:p>
          <a:p>
            <a:endParaRPr lang="en-CA" dirty="0"/>
          </a:p>
          <a:p>
            <a:r>
              <a:rPr lang="en-CA" dirty="0"/>
              <a:t>Universal – 80% of students ONLY need these types of interventions</a:t>
            </a:r>
          </a:p>
          <a:p>
            <a:r>
              <a:rPr lang="en-CA" dirty="0"/>
              <a:t>Targeted  – 15% of students ALSO need more targeted, small group interventions</a:t>
            </a:r>
          </a:p>
          <a:p>
            <a:r>
              <a:rPr lang="en-CA" dirty="0"/>
              <a:t>Intensive – 5% of students ALSO need individual, intensive interventions</a:t>
            </a:r>
          </a:p>
          <a:p>
            <a:endParaRPr lang="en-CA" dirty="0"/>
          </a:p>
          <a:p>
            <a:r>
              <a:rPr lang="en-CA" sz="1050" i="1" dirty="0"/>
              <a:t>Source: (for facilitator reference only)</a:t>
            </a:r>
          </a:p>
          <a:p>
            <a:r>
              <a:rPr lang="en-CA" sz="1050" dirty="0"/>
              <a:t>Kaufman, M. J. (1996). Integrated approaches to preventing antisocial behavior patterns among school-age children and youth. </a:t>
            </a:r>
            <a:r>
              <a:rPr lang="en-CA" sz="1050" i="1" dirty="0"/>
              <a:t>Journal of Emotional and Behavioral Disorders</a:t>
            </a:r>
            <a:r>
              <a:rPr lang="en-CA" sz="1050" dirty="0"/>
              <a:t>, 4, 194 – 209.</a:t>
            </a:r>
            <a:r>
              <a:rPr lang="en-CA" dirty="0"/>
              <a:t> </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08CE96-1461-435B-B1B0-DE4183E1E1A8}" type="slidenum">
              <a:rPr kumimoji="0" lang="en-CA"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300" b="0" i="0" u="none" strike="noStrike" kern="1200" cap="none" spc="0" normalizeH="0" baseline="0" noProof="0">
                <a:ln>
                  <a:noFill/>
                </a:ln>
                <a:solidFill>
                  <a:prstClr val="black"/>
                </a:solidFill>
                <a:effectLst/>
                <a:uLnTx/>
                <a:uFillTx/>
                <a:latin typeface="Calibri"/>
                <a:ea typeface="+mn-ea"/>
                <a:cs typeface="+mn-cs"/>
              </a:rPr>
              <a:t>2019-20 EASE Workshop K-7</a:t>
            </a:r>
          </a:p>
        </p:txBody>
      </p:sp>
    </p:spTree>
    <p:extLst>
      <p:ext uri="{BB962C8B-B14F-4D97-AF65-F5344CB8AC3E}">
        <p14:creationId xmlns:p14="http://schemas.microsoft.com/office/powerpoint/2010/main" val="1358044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CA7A4-CBDE-438F-95FD-F9AE3E585AB5}"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dirty="0">
                <a:ea typeface="MS PGothic" pitchFamily="34" charset="-128"/>
                <a:cs typeface="ＭＳ Ｐゴシック" pitchFamily="84" charset="-128"/>
              </a:rPr>
              <a:t>EASE lessons are based on methods used as part of Cognitive Behavioural Therapy (CBT). </a:t>
            </a:r>
            <a:r>
              <a:rPr lang="en-US" sz="1100" b="1" dirty="0">
                <a:ea typeface="MS PGothic" pitchFamily="34" charset="-128"/>
                <a:cs typeface="ＭＳ Ｐゴシック" pitchFamily="84" charset="-128"/>
              </a:rPr>
              <a:t>The next slide introduces the CBT triangle model.</a:t>
            </a:r>
          </a:p>
          <a:p>
            <a:endParaRPr lang="en-US" sz="1100" dirty="0">
              <a:ea typeface="MS PGothic" pitchFamily="34" charset="-128"/>
              <a:cs typeface="ＭＳ Ｐゴシック" pitchFamily="84" charset="-128"/>
            </a:endParaRPr>
          </a:p>
          <a:p>
            <a:r>
              <a:rPr lang="en-US" sz="1100" dirty="0">
                <a:ea typeface="MS PGothic" pitchFamily="34" charset="-128"/>
                <a:cs typeface="ＭＳ Ｐゴシック" pitchFamily="84" charset="-128"/>
              </a:rPr>
              <a:t>CBT has been shown to be a very effective tool for managing anxiety across ages and environments, including in schools.  </a:t>
            </a:r>
          </a:p>
          <a:p>
            <a:endParaRPr lang="en-US" sz="1100" dirty="0">
              <a:ea typeface="MS PGothic" pitchFamily="34" charset="-128"/>
              <a:cs typeface="ＭＳ Ｐゴシック" pitchFamily="84" charset="-128"/>
            </a:endParaRPr>
          </a:p>
          <a:p>
            <a:r>
              <a:rPr lang="en-US" sz="1100" dirty="0">
                <a:ea typeface="MS PGothic" pitchFamily="34" charset="-128"/>
                <a:cs typeface="ＭＳ Ｐゴシック" pitchFamily="84" charset="-128"/>
              </a:rPr>
              <a:t>The goal of CBT is to help individuals notice how their thoughts and behaviours influence the way they feel and to provide them with tools to think and do things differently.  </a:t>
            </a:r>
          </a:p>
          <a:p>
            <a:endParaRPr lang="en-US" sz="1100" dirty="0">
              <a:ea typeface="MS PGothic" pitchFamily="34" charset="-128"/>
              <a:cs typeface="ＭＳ Ｐゴシック" pitchFamily="84" charset="-128"/>
            </a:endParaRPr>
          </a:p>
          <a:p>
            <a:pPr marL="744"/>
            <a:r>
              <a:rPr lang="en-US" sz="1100" dirty="0">
                <a:ea typeface="MS PGothic" pitchFamily="34" charset="-128"/>
              </a:rPr>
              <a:t>It is a skills based/educational approach that focuses on the ‘here and now’ </a:t>
            </a:r>
            <a:r>
              <a:rPr lang="en-US" sz="1100" dirty="0">
                <a:ea typeface="MS PGothic" pitchFamily="34" charset="-128"/>
                <a:cs typeface="ＭＳ Ｐゴシック" pitchFamily="84" charset="-128"/>
              </a:rPr>
              <a:t>and what is MAINTAINING current problems and difficulties.</a:t>
            </a:r>
          </a:p>
          <a:p>
            <a:endParaRPr lang="en-US" sz="1100" dirty="0">
              <a:ea typeface="MS PGothic" pitchFamily="34" charset="-128"/>
              <a:cs typeface="ＭＳ Ｐゴシック" pitchFamily="84" charset="-128"/>
            </a:endParaRPr>
          </a:p>
          <a:p>
            <a:r>
              <a:rPr lang="en-US" sz="1100" dirty="0">
                <a:ea typeface="MS PGothic" pitchFamily="34" charset="-128"/>
                <a:cs typeface="ＭＳ Ｐゴシック" pitchFamily="84" charset="-128"/>
              </a:rPr>
              <a:t>This brief video by Groundwork Counseling describes CBT </a:t>
            </a:r>
            <a:r>
              <a:rPr lang="en-US" sz="1100" dirty="0">
                <a:ea typeface="MS PGothic" pitchFamily="34" charset="-128"/>
                <a:cs typeface="ＭＳ Ｐゴシック" pitchFamily="84" charset="-128"/>
                <a:hlinkClick r:id="rId3"/>
              </a:rPr>
              <a:t>https://youtu.be/5h_Zo90xWD8</a:t>
            </a:r>
            <a:r>
              <a:rPr lang="en-US" sz="1100" dirty="0">
                <a:ea typeface="MS PGothic" pitchFamily="34" charset="-128"/>
                <a:cs typeface="ＭＳ Ｐゴシック" pitchFamily="84" charset="-128"/>
              </a:rPr>
              <a:t> if facilitators need a refresher. </a:t>
            </a:r>
          </a:p>
          <a:p>
            <a:endParaRPr lang="en-US" sz="900" dirty="0">
              <a:ea typeface="MS PGothic" pitchFamily="34" charset="-128"/>
              <a:cs typeface="ＭＳ Ｐゴシック" pitchFamily="84" charset="-128"/>
            </a:endParaRPr>
          </a:p>
        </p:txBody>
      </p:sp>
      <p:sp>
        <p:nvSpPr>
          <p:cNvPr id="3" name="Footer Placeholder 2"/>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300" b="0" i="0" u="none" strike="noStrike" kern="1200" cap="none" spc="0" normalizeH="0" baseline="0" noProof="0">
                <a:ln>
                  <a:noFill/>
                </a:ln>
                <a:solidFill>
                  <a:prstClr val="black"/>
                </a:solidFill>
                <a:effectLst/>
                <a:uLnTx/>
                <a:uFillTx/>
                <a:latin typeface="Calibri"/>
                <a:ea typeface="+mn-ea"/>
                <a:cs typeface="+mn-cs"/>
              </a:rPr>
              <a:t>2019-20 EASE Workshop K-7</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1645" y="4422558"/>
            <a:ext cx="5884096" cy="4262655"/>
          </a:xfrm>
        </p:spPr>
        <p:txBody>
          <a:bodyPr/>
          <a:lstStyle/>
          <a:p>
            <a:r>
              <a:rPr lang="en-CA" altLang="en-US" sz="1100" dirty="0">
                <a:ea typeface="ＭＳ Ｐゴシック" pitchFamily="34" charset="-128"/>
                <a:cs typeface="Arial" pitchFamily="34" charset="0"/>
              </a:rPr>
              <a:t>The CBT Model shows what an emotion is made up of.</a:t>
            </a:r>
          </a:p>
          <a:p>
            <a:endParaRPr lang="en-CA" altLang="en-US" sz="1100" dirty="0">
              <a:ea typeface="ＭＳ Ｐゴシック" pitchFamily="34" charset="-128"/>
              <a:cs typeface="Arial" pitchFamily="34" charset="0"/>
            </a:endParaRPr>
          </a:p>
          <a:p>
            <a:r>
              <a:rPr lang="en-CA" altLang="en-US" sz="1100" dirty="0">
                <a:ea typeface="ＭＳ Ｐゴシック" pitchFamily="34" charset="-128"/>
                <a:cs typeface="Arial" pitchFamily="34" charset="0"/>
              </a:rPr>
              <a:t>All emotions are made up of complicated interactions between our thoughts, feelings and behaviour, including </a:t>
            </a:r>
            <a:r>
              <a:rPr lang="en-CA" altLang="en-US" sz="1100" b="1" dirty="0">
                <a:ea typeface="ＭＳ Ｐゴシック" pitchFamily="34" charset="-128"/>
                <a:cs typeface="Arial" pitchFamily="34" charset="0"/>
              </a:rPr>
              <a:t>anxiety (click to add)</a:t>
            </a:r>
            <a:endParaRPr lang="en-CA" altLang="en-US" sz="1100" dirty="0">
              <a:solidFill>
                <a:srgbClr val="FF0000"/>
              </a:solidFill>
              <a:ea typeface="ＭＳ Ｐゴシック" pitchFamily="34" charset="-128"/>
              <a:cs typeface="Arial" pitchFamily="34" charset="0"/>
            </a:endParaRPr>
          </a:p>
          <a:p>
            <a:endParaRPr lang="en-CA" altLang="en-US" sz="1100" b="1" dirty="0">
              <a:ea typeface="ＭＳ Ｐゴシック" pitchFamily="34" charset="-128"/>
              <a:cs typeface="Arial" pitchFamily="34" charset="0"/>
            </a:endParaRPr>
          </a:p>
          <a:p>
            <a:r>
              <a:rPr lang="en-CA" altLang="en-US" sz="1100" dirty="0">
                <a:ea typeface="ＭＳ Ｐゴシック" pitchFamily="34" charset="-128"/>
                <a:cs typeface="Arial" pitchFamily="34" charset="0"/>
              </a:rPr>
              <a:t>An iceberg </a:t>
            </a:r>
            <a:r>
              <a:rPr lang="en-CA" altLang="en-US" sz="1100" b="1" dirty="0">
                <a:ea typeface="ＭＳ Ｐゴシック" pitchFamily="34" charset="-128"/>
                <a:cs typeface="Arial" pitchFamily="34" charset="0"/>
              </a:rPr>
              <a:t>(click to add iceberg image) </a:t>
            </a:r>
            <a:r>
              <a:rPr lang="en-CA" altLang="en-US" sz="1100" dirty="0">
                <a:ea typeface="ＭＳ Ｐゴシック" pitchFamily="34" charset="-128"/>
                <a:cs typeface="Arial" pitchFamily="34" charset="0"/>
              </a:rPr>
              <a:t>helps show that what we see above the water line (behaviour) is just a small part of what is going on below the surface (thoughts, </a:t>
            </a:r>
            <a:r>
              <a:rPr lang="en-CA" altLang="en-US" sz="1100" dirty="0">
                <a:solidFill>
                  <a:srgbClr val="FF0000"/>
                </a:solidFill>
                <a:ea typeface="ＭＳ Ｐゴシック" pitchFamily="34" charset="-128"/>
                <a:cs typeface="Arial" pitchFamily="34" charset="0"/>
              </a:rPr>
              <a:t>feelings</a:t>
            </a:r>
            <a:r>
              <a:rPr lang="en-CA" altLang="en-US" sz="1100" dirty="0">
                <a:ea typeface="ＭＳ Ｐゴシック" pitchFamily="34" charset="-128"/>
                <a:cs typeface="Arial" pitchFamily="34" charset="0"/>
              </a:rPr>
              <a:t>).</a:t>
            </a:r>
          </a:p>
          <a:p>
            <a:endParaRPr lang="en-CA" altLang="en-US" sz="1100" dirty="0">
              <a:ea typeface="ＭＳ Ｐゴシック" pitchFamily="34" charset="-128"/>
              <a:cs typeface="Arial" pitchFamily="34" charset="0"/>
            </a:endParaRPr>
          </a:p>
          <a:p>
            <a:pPr>
              <a:spcBef>
                <a:spcPct val="0"/>
              </a:spcBef>
            </a:pPr>
            <a:r>
              <a:rPr lang="en-CA" sz="1100" b="1" dirty="0">
                <a:ea typeface="ＭＳ Ｐゴシック" pitchFamily="34" charset="-128"/>
                <a:cs typeface="Arial" pitchFamily="34" charset="0"/>
              </a:rPr>
              <a:t>Example</a:t>
            </a:r>
            <a:r>
              <a:rPr lang="en-CA" sz="1100" dirty="0">
                <a:ea typeface="ＭＳ Ｐゴシック" pitchFamily="34" charset="-128"/>
                <a:cs typeface="Arial" pitchFamily="34" charset="0"/>
              </a:rPr>
              <a:t> </a:t>
            </a:r>
            <a:r>
              <a:rPr lang="en-CA" sz="1100" b="1" dirty="0">
                <a:ea typeface="ＭＳ Ｐゴシック" pitchFamily="34" charset="-128"/>
                <a:cs typeface="Arial" pitchFamily="34" charset="0"/>
              </a:rPr>
              <a:t>Situation:  </a:t>
            </a:r>
            <a:r>
              <a:rPr lang="en-CA" sz="1100" dirty="0">
                <a:ea typeface="ＭＳ Ｐゴシック" pitchFamily="34" charset="-128"/>
                <a:cs typeface="Arial" pitchFamily="34" charset="0"/>
              </a:rPr>
              <a:t>Teacher asks a question in class</a:t>
            </a:r>
          </a:p>
          <a:p>
            <a:pPr marL="628650" lvl="1" indent="-171450">
              <a:spcBef>
                <a:spcPct val="0"/>
              </a:spcBef>
              <a:buFont typeface="Arial" panose="020B0604020202020204" pitchFamily="34" charset="0"/>
              <a:buChar char="•"/>
            </a:pPr>
            <a:r>
              <a:rPr lang="en-CA" sz="1100" dirty="0">
                <a:ea typeface="ＭＳ Ｐゴシック" pitchFamily="34" charset="-128"/>
                <a:cs typeface="Arial" pitchFamily="34" charset="0"/>
              </a:rPr>
              <a:t>Behaviours – student looks down, avoids eye contact</a:t>
            </a:r>
          </a:p>
          <a:p>
            <a:pPr marL="628650" lvl="1" indent="-171450">
              <a:spcBef>
                <a:spcPct val="0"/>
              </a:spcBef>
              <a:buFont typeface="Arial" panose="020B0604020202020204" pitchFamily="34" charset="0"/>
              <a:buChar char="•"/>
            </a:pPr>
            <a:r>
              <a:rPr lang="en-CA" sz="1100" dirty="0">
                <a:solidFill>
                  <a:srgbClr val="FF0000"/>
                </a:solidFill>
                <a:ea typeface="ＭＳ Ｐゴシック" pitchFamily="34" charset="-128"/>
                <a:cs typeface="Arial" pitchFamily="34" charset="0"/>
              </a:rPr>
              <a:t>Feelings</a:t>
            </a:r>
            <a:r>
              <a:rPr lang="en-CA" sz="1100" dirty="0">
                <a:ea typeface="ＭＳ Ｐゴシック" pitchFamily="34" charset="-128"/>
                <a:cs typeface="Arial" pitchFamily="34" charset="0"/>
              </a:rPr>
              <a:t> – heart races, butterflies in stomach</a:t>
            </a:r>
          </a:p>
          <a:p>
            <a:pPr marL="628650" lvl="1" indent="-171450">
              <a:spcBef>
                <a:spcPct val="0"/>
              </a:spcBef>
              <a:buFont typeface="Arial" panose="020B0604020202020204" pitchFamily="34" charset="0"/>
              <a:buChar char="•"/>
            </a:pPr>
            <a:r>
              <a:rPr lang="en-CA" sz="1100" dirty="0">
                <a:ea typeface="ＭＳ Ｐゴシック" pitchFamily="34" charset="-128"/>
                <a:cs typeface="Arial" pitchFamily="34" charset="0"/>
              </a:rPr>
              <a:t>Thoughts – I’ll answer wrong, people will laugh, they’ll think I’m stupid</a:t>
            </a:r>
          </a:p>
          <a:p>
            <a:pPr marL="171450" indent="-171450">
              <a:spcBef>
                <a:spcPct val="0"/>
              </a:spcBef>
              <a:buFont typeface="Arial" panose="020B0604020202020204" pitchFamily="34" charset="0"/>
              <a:buChar char="•"/>
            </a:pPr>
            <a:endParaRPr lang="en-CA" sz="1100" dirty="0">
              <a:ea typeface="ＭＳ Ｐゴシック" pitchFamily="34" charset="-128"/>
              <a:cs typeface="Arial" pitchFamily="34" charset="0"/>
            </a:endParaRPr>
          </a:p>
          <a:p>
            <a:r>
              <a:rPr lang="en-AU" sz="1100" dirty="0"/>
              <a:t>We often </a:t>
            </a:r>
            <a:r>
              <a:rPr lang="en-AU" sz="1100" dirty="0">
                <a:solidFill>
                  <a:srgbClr val="FF0000"/>
                </a:solidFill>
              </a:rPr>
              <a:t>see a child’s behaviour </a:t>
            </a:r>
            <a:r>
              <a:rPr lang="en-AU" sz="1100" dirty="0"/>
              <a:t>without</a:t>
            </a:r>
            <a:r>
              <a:rPr lang="en-AU" sz="1100" dirty="0">
                <a:solidFill>
                  <a:srgbClr val="FF0000"/>
                </a:solidFill>
              </a:rPr>
              <a:t> fully thinking about</a:t>
            </a:r>
            <a:r>
              <a:rPr lang="en-AU" sz="1100" dirty="0"/>
              <a:t> the thoughts and </a:t>
            </a:r>
            <a:r>
              <a:rPr lang="en-AU" sz="1100" dirty="0">
                <a:solidFill>
                  <a:srgbClr val="FF0000"/>
                </a:solidFill>
              </a:rPr>
              <a:t>feelings</a:t>
            </a:r>
            <a:r>
              <a:rPr lang="en-AU" sz="1100" dirty="0"/>
              <a:t> </a:t>
            </a:r>
            <a:r>
              <a:rPr lang="en-AU" sz="1100" dirty="0">
                <a:solidFill>
                  <a:srgbClr val="FF0000"/>
                </a:solidFill>
              </a:rPr>
              <a:t>that can cause the behaviour</a:t>
            </a:r>
            <a:r>
              <a:rPr lang="en-AU" sz="1100" dirty="0"/>
              <a:t>. Paying attention to what’s under the surface can change what happens above the water line.</a:t>
            </a:r>
          </a:p>
          <a:p>
            <a:endParaRPr lang="en-CA" sz="1100" dirty="0"/>
          </a:p>
          <a:p>
            <a:r>
              <a:rPr lang="en-CA" sz="1100" dirty="0"/>
              <a:t>Changes we make to each point of the triangle (T) – (F) – (B) can improve outcomes. </a:t>
            </a:r>
          </a:p>
          <a:p>
            <a:r>
              <a:rPr lang="en-CA" altLang="en-US" sz="1100" b="1" dirty="0">
                <a:ea typeface="ＭＳ Ｐゴシック" pitchFamily="34" charset="-128"/>
                <a:cs typeface="Arial" pitchFamily="34" charset="0"/>
              </a:rPr>
              <a:t>Examples:</a:t>
            </a:r>
          </a:p>
          <a:p>
            <a:pPr marL="664351" lvl="1" indent="-181186">
              <a:buFont typeface="Arial" panose="020B0604020202020204" pitchFamily="34" charset="0"/>
              <a:buChar char="•"/>
            </a:pPr>
            <a:r>
              <a:rPr lang="en-CA" altLang="en-US" sz="1100" dirty="0">
                <a:ea typeface="ＭＳ Ｐゴシック" pitchFamily="34" charset="-128"/>
                <a:cs typeface="Arial" pitchFamily="34" charset="0"/>
              </a:rPr>
              <a:t>Ways to focus on helpful, positive (</a:t>
            </a:r>
            <a:r>
              <a:rPr lang="en-CA" altLang="en-US" sz="1100" dirty="0">
                <a:solidFill>
                  <a:srgbClr val="FF0000"/>
                </a:solidFill>
                <a:ea typeface="ＭＳ Ｐゴシック" pitchFamily="34" charset="-128"/>
                <a:cs typeface="Arial" pitchFamily="34" charset="0"/>
              </a:rPr>
              <a:t>encouraging</a:t>
            </a:r>
            <a:r>
              <a:rPr lang="en-CA" altLang="en-US" sz="1100" dirty="0">
                <a:ea typeface="ＭＳ Ｐゴシック" pitchFamily="34" charset="-128"/>
                <a:cs typeface="Arial" pitchFamily="34" charset="0"/>
              </a:rPr>
              <a:t>) thoughts </a:t>
            </a:r>
            <a:r>
              <a:rPr lang="en-CA" altLang="en-US" sz="1100" dirty="0">
                <a:solidFill>
                  <a:srgbClr val="FF0000"/>
                </a:solidFill>
                <a:ea typeface="ＭＳ Ｐゴシック" pitchFamily="34" charset="-128"/>
                <a:cs typeface="Arial" pitchFamily="34" charset="0"/>
              </a:rPr>
              <a:t>or “self talk” </a:t>
            </a:r>
            <a:r>
              <a:rPr lang="en-CA" altLang="en-US" sz="1100" dirty="0">
                <a:ea typeface="ＭＳ Ｐゴシック" pitchFamily="34" charset="-128"/>
                <a:cs typeface="Arial" pitchFamily="34" charset="0"/>
              </a:rPr>
              <a:t>(T) can increase feelings</a:t>
            </a:r>
            <a:r>
              <a:rPr lang="en-CA" altLang="en-US" sz="1100" b="1" dirty="0">
                <a:ea typeface="ＭＳ Ｐゴシック" pitchFamily="34" charset="-128"/>
                <a:cs typeface="Arial" pitchFamily="34" charset="0"/>
              </a:rPr>
              <a:t> </a:t>
            </a:r>
            <a:r>
              <a:rPr lang="en-CA" altLang="en-US" sz="1100" dirty="0">
                <a:ea typeface="ＭＳ Ｐゴシック" pitchFamily="34" charset="-128"/>
                <a:cs typeface="Arial" pitchFamily="34" charset="0"/>
              </a:rPr>
              <a:t>of confidence (F), and allow children to perform</a:t>
            </a:r>
            <a:r>
              <a:rPr lang="en-CA" altLang="en-US" sz="1100" b="1" dirty="0">
                <a:ea typeface="ＭＳ Ｐゴシック" pitchFamily="34" charset="-128"/>
                <a:cs typeface="Arial" pitchFamily="34" charset="0"/>
              </a:rPr>
              <a:t> </a:t>
            </a:r>
            <a:r>
              <a:rPr lang="en-CA" altLang="en-US" sz="1100" dirty="0">
                <a:ea typeface="ＭＳ Ｐゴシック" pitchFamily="34" charset="-128"/>
                <a:cs typeface="Arial" pitchFamily="34" charset="0"/>
              </a:rPr>
              <a:t>at their best (B).</a:t>
            </a:r>
          </a:p>
          <a:p>
            <a:pPr marL="664351" lvl="1" indent="-181186">
              <a:buFont typeface="Arial" panose="020B0604020202020204" pitchFamily="34" charset="0"/>
              <a:buChar char="•"/>
            </a:pPr>
            <a:r>
              <a:rPr lang="en-CA" altLang="en-US" sz="1100" dirty="0">
                <a:ea typeface="ＭＳ Ｐゴシック" pitchFamily="34" charset="-128"/>
                <a:cs typeface="Arial" pitchFamily="34" charset="0"/>
              </a:rPr>
              <a:t>Sharing how to recognize and quiet physical symptoms of anxiety (F) can help children </a:t>
            </a:r>
            <a:r>
              <a:rPr lang="en-CA" altLang="en-US" sz="1100" dirty="0">
                <a:solidFill>
                  <a:srgbClr val="FF0000"/>
                </a:solidFill>
                <a:ea typeface="ＭＳ Ｐゴシック" pitchFamily="34" charset="-128"/>
                <a:cs typeface="Arial" pitchFamily="34" charset="0"/>
              </a:rPr>
              <a:t>slow down and settle themselves, and </a:t>
            </a:r>
            <a:r>
              <a:rPr lang="en-CA" altLang="en-US" sz="1100" dirty="0">
                <a:ea typeface="ＭＳ Ｐゴシック" pitchFamily="34" charset="-128"/>
                <a:cs typeface="Arial" pitchFamily="34" charset="0"/>
              </a:rPr>
              <a:t>think more clearly (T) and </a:t>
            </a:r>
            <a:r>
              <a:rPr lang="en-CA" altLang="en-US" sz="1100" dirty="0">
                <a:solidFill>
                  <a:srgbClr val="FF0000"/>
                </a:solidFill>
                <a:ea typeface="ＭＳ Ｐゴシック" pitchFamily="34" charset="-128"/>
                <a:cs typeface="Arial" pitchFamily="34" charset="0"/>
              </a:rPr>
              <a:t>even</a:t>
            </a:r>
            <a:r>
              <a:rPr lang="en-CA" altLang="en-US" sz="1100" dirty="0">
                <a:ea typeface="ＭＳ Ｐゴシック" pitchFamily="34" charset="-128"/>
                <a:cs typeface="Arial" pitchFamily="34" charset="0"/>
              </a:rPr>
              <a:t> make fewer mistakes (B).</a:t>
            </a:r>
            <a:endParaRPr lang="en-CA" altLang="en-US" sz="1100" strike="sngStrike" dirty="0">
              <a:ea typeface="ＭＳ Ｐゴシック" pitchFamily="34" charset="-128"/>
              <a:cs typeface="Arial" pitchFamily="34" charset="0"/>
            </a:endParaRPr>
          </a:p>
          <a:p>
            <a:endParaRPr lang="en-CA" sz="1100"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6F24E7-9B2B-4133-AD39-0C62F4CD45EE}" type="slidenum">
              <a:rPr kumimoji="0" lang="en-CA"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a:xfrm>
            <a:off x="0" y="8685213"/>
            <a:ext cx="45719" cy="4587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300" b="0" i="0" u="none" strike="noStrike" kern="1200" cap="none" spc="0" normalizeH="0" baseline="0" noProof="0" dirty="0">
                <a:ln>
                  <a:noFill/>
                </a:ln>
                <a:solidFill>
                  <a:prstClr val="black"/>
                </a:solidFill>
                <a:effectLst/>
                <a:uLnTx/>
                <a:uFillTx/>
                <a:latin typeface="Calibri"/>
                <a:ea typeface="+mn-ea"/>
                <a:cs typeface="+mn-cs"/>
              </a:rPr>
              <a:t>2019-20 EASE Workshop K-7</a:t>
            </a:r>
          </a:p>
        </p:txBody>
      </p:sp>
    </p:spTree>
    <p:extLst>
      <p:ext uri="{BB962C8B-B14F-4D97-AF65-F5344CB8AC3E}">
        <p14:creationId xmlns:p14="http://schemas.microsoft.com/office/powerpoint/2010/main" val="246936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44010"/>
          </a:xfrm>
        </p:spPr>
        <p:txBody>
          <a:bodyPr>
            <a:normAutofit fontScale="92500" lnSpcReduction="10000"/>
          </a:bodyPr>
          <a:lstStyle/>
          <a:p>
            <a:pPr>
              <a:lnSpc>
                <a:spcPct val="110000"/>
              </a:lnSpc>
              <a:defRPr/>
            </a:pPr>
            <a:r>
              <a:rPr lang="en-CA" dirty="0"/>
              <a:t>EASE is not a program. It is a collection of activities, or strategies that target each part of the CBT Model, including the environment, feelings, thoughts, and behaviour. </a:t>
            </a:r>
          </a:p>
          <a:p>
            <a:pPr>
              <a:lnSpc>
                <a:spcPct val="110000"/>
              </a:lnSpc>
              <a:defRPr/>
            </a:pPr>
            <a:endParaRPr lang="en-US" dirty="0">
              <a:ea typeface="ＭＳ Ｐゴシック" pitchFamily="84" charset="-128"/>
            </a:endParaRPr>
          </a:p>
          <a:p>
            <a:pPr marL="181186" indent="-181186">
              <a:lnSpc>
                <a:spcPct val="110000"/>
              </a:lnSpc>
              <a:buFont typeface="Arial" panose="020B0604020202020204" pitchFamily="34" charset="0"/>
              <a:buChar char="•"/>
              <a:defRPr/>
            </a:pPr>
            <a:r>
              <a:rPr lang="en-US" b="1" dirty="0">
                <a:ea typeface="ＭＳ Ｐゴシック" pitchFamily="84" charset="-128"/>
              </a:rPr>
              <a:t>Classroom Climate </a:t>
            </a:r>
            <a:r>
              <a:rPr lang="en-US" dirty="0">
                <a:ea typeface="ＭＳ Ｐゴシック" pitchFamily="84" charset="-128"/>
              </a:rPr>
              <a:t>– ways of creating environments where students feel safe and are supported to take appropriate risks</a:t>
            </a:r>
            <a:r>
              <a:rPr lang="en-US" dirty="0">
                <a:solidFill>
                  <a:srgbClr val="FF0000"/>
                </a:solidFill>
                <a:ea typeface="ＭＳ Ｐゴシック" pitchFamily="84" charset="-128"/>
              </a:rPr>
              <a:t>.  Part of EASE includes learning more about all feelings, that everyone has worries and that there are things we can do to cope.</a:t>
            </a:r>
            <a:endParaRPr lang="en-US" b="1" dirty="0">
              <a:solidFill>
                <a:srgbClr val="FF0000"/>
              </a:solidFill>
              <a:ea typeface="ＭＳ Ｐゴシック" pitchFamily="84" charset="-128"/>
            </a:endParaRPr>
          </a:p>
          <a:p>
            <a:pPr marL="181186" indent="-181186">
              <a:lnSpc>
                <a:spcPct val="110000"/>
              </a:lnSpc>
              <a:buFont typeface="Arial" panose="020B0604020202020204" pitchFamily="34" charset="0"/>
              <a:buChar char="•"/>
              <a:defRPr/>
            </a:pPr>
            <a:endParaRPr lang="en-US" b="1" dirty="0">
              <a:ea typeface="ＭＳ Ｐゴシック" pitchFamily="84" charset="-128"/>
            </a:endParaRPr>
          </a:p>
          <a:p>
            <a:pPr marL="181186" indent="-181186">
              <a:lnSpc>
                <a:spcPct val="110000"/>
              </a:lnSpc>
              <a:buFont typeface="Arial" panose="020B0604020202020204" pitchFamily="34" charset="0"/>
              <a:buChar char="•"/>
              <a:defRPr/>
            </a:pPr>
            <a:r>
              <a:rPr lang="en-US" b="1" dirty="0">
                <a:ea typeface="ＭＳ Ｐゴシック" pitchFamily="84" charset="-128"/>
              </a:rPr>
              <a:t>Feelings – </a:t>
            </a:r>
            <a:r>
              <a:rPr lang="en-US" b="0" dirty="0">
                <a:ea typeface="ＭＳ Ｐゴシック" pitchFamily="84" charset="-128"/>
              </a:rPr>
              <a:t>ways</a:t>
            </a:r>
            <a:r>
              <a:rPr lang="en-US" dirty="0">
                <a:ea typeface="ＭＳ Ｐゴシック" pitchFamily="84" charset="-128"/>
              </a:rPr>
              <a:t> that help students understand their emotional and physical reactions and how to cope with them, </a:t>
            </a:r>
            <a:r>
              <a:rPr lang="en-US" dirty="0">
                <a:solidFill>
                  <a:srgbClr val="FF0000"/>
                </a:solidFill>
                <a:ea typeface="ＭＳ Ｐゴシック" pitchFamily="84" charset="-128"/>
              </a:rPr>
              <a:t>such as grounding or relaxation exercises called “chill out tools”.</a:t>
            </a:r>
          </a:p>
          <a:p>
            <a:pPr marL="181186" indent="-181186">
              <a:lnSpc>
                <a:spcPct val="110000"/>
              </a:lnSpc>
              <a:buFont typeface="Arial" panose="020B0604020202020204" pitchFamily="34" charset="0"/>
              <a:buChar char="•"/>
              <a:defRPr/>
            </a:pPr>
            <a:endParaRPr lang="en-US" dirty="0">
              <a:ea typeface="ＭＳ Ｐゴシック" pitchFamily="84" charset="-128"/>
            </a:endParaRPr>
          </a:p>
          <a:p>
            <a:pPr marL="181186" indent="-181186">
              <a:lnSpc>
                <a:spcPct val="110000"/>
              </a:lnSpc>
              <a:buFont typeface="Arial" panose="020B0604020202020204" pitchFamily="34" charset="0"/>
              <a:buChar char="•"/>
              <a:defRPr/>
            </a:pPr>
            <a:r>
              <a:rPr lang="en-US" b="1" dirty="0">
                <a:ea typeface="ＭＳ Ｐゴシック" pitchFamily="84" charset="-128"/>
              </a:rPr>
              <a:t>Thoughts</a:t>
            </a:r>
            <a:r>
              <a:rPr lang="en-US" dirty="0">
                <a:ea typeface="ＭＳ Ｐゴシック" pitchFamily="84" charset="-128"/>
              </a:rPr>
              <a:t> – ways that help students </a:t>
            </a:r>
          </a:p>
          <a:p>
            <a:pPr marL="638386" lvl="1" indent="-181186">
              <a:lnSpc>
                <a:spcPct val="110000"/>
              </a:lnSpc>
              <a:buFont typeface="Arial" panose="020B0604020202020204" pitchFamily="34" charset="0"/>
              <a:buChar char="•"/>
              <a:defRPr/>
            </a:pPr>
            <a:r>
              <a:rPr lang="en-US" dirty="0">
                <a:ea typeface="ＭＳ Ｐゴシック" pitchFamily="84" charset="-128"/>
              </a:rPr>
              <a:t>understand inner thoughts and when they are helpful or unhelpful</a:t>
            </a:r>
            <a:endParaRPr lang="en-US" dirty="0">
              <a:solidFill>
                <a:srgbClr val="FF0000"/>
              </a:solidFill>
              <a:ea typeface="ＭＳ Ｐゴシック" pitchFamily="84" charset="-128"/>
            </a:endParaRPr>
          </a:p>
          <a:p>
            <a:pPr marL="638386" lvl="1" indent="-181186">
              <a:lnSpc>
                <a:spcPct val="110000"/>
              </a:lnSpc>
              <a:buFont typeface="Arial" panose="020B0604020202020204" pitchFamily="34" charset="0"/>
              <a:buChar char="•"/>
              <a:defRPr/>
            </a:pPr>
            <a:r>
              <a:rPr lang="en-US" dirty="0">
                <a:solidFill>
                  <a:srgbClr val="FF0000"/>
                </a:solidFill>
                <a:ea typeface="ＭＳ Ｐゴシック" pitchFamily="84" charset="-128"/>
              </a:rPr>
              <a:t>learn ways to replace and/or let go of (ignore) unhelpful thoughts – that we can’t control our thoughts, but we don’t have to buy into them or be controlled by them</a:t>
            </a:r>
          </a:p>
          <a:p>
            <a:pPr>
              <a:lnSpc>
                <a:spcPct val="110000"/>
              </a:lnSpc>
              <a:defRPr/>
            </a:pPr>
            <a:endParaRPr lang="en-US" dirty="0">
              <a:ea typeface="ＭＳ Ｐゴシック" pitchFamily="84" charset="-128"/>
            </a:endParaRPr>
          </a:p>
          <a:p>
            <a:pPr marL="181186" indent="-181186">
              <a:lnSpc>
                <a:spcPct val="110000"/>
              </a:lnSpc>
              <a:buFont typeface="Arial" panose="020B0604020202020204" pitchFamily="34" charset="0"/>
              <a:buChar char="•"/>
              <a:defRPr/>
            </a:pPr>
            <a:r>
              <a:rPr lang="en-US" b="1" dirty="0" err="1">
                <a:ea typeface="ＭＳ Ｐゴシック" pitchFamily="84" charset="-128"/>
              </a:rPr>
              <a:t>Behaviour</a:t>
            </a:r>
            <a:r>
              <a:rPr lang="en-US" b="1" dirty="0">
                <a:ea typeface="ＭＳ Ｐゴシック" pitchFamily="84" charset="-128"/>
              </a:rPr>
              <a:t> </a:t>
            </a:r>
            <a:r>
              <a:rPr lang="en-US" dirty="0">
                <a:ea typeface="ＭＳ Ｐゴシック" pitchFamily="84" charset="-128"/>
              </a:rPr>
              <a:t>– ways of safely approaching challenges. </a:t>
            </a:r>
            <a:r>
              <a:rPr lang="en-US" dirty="0">
                <a:solidFill>
                  <a:srgbClr val="FF0000"/>
                </a:solidFill>
                <a:ea typeface="ＭＳ Ｐゴシック" pitchFamily="84" charset="-128"/>
              </a:rPr>
              <a:t>That taking small steps and approaching things we fear or other challenges, intentionally and on purpose, can help our fears be more manageable.  </a:t>
            </a:r>
          </a:p>
          <a:p>
            <a:pPr marL="181186" indent="-181186">
              <a:lnSpc>
                <a:spcPct val="110000"/>
              </a:lnSpc>
              <a:buFont typeface="Arial" panose="020B0604020202020204" pitchFamily="34" charset="0"/>
              <a:buChar char="•"/>
              <a:defRPr/>
            </a:pPr>
            <a:endParaRPr lang="en-US" dirty="0">
              <a:solidFill>
                <a:srgbClr val="FF0000"/>
              </a:solidFill>
              <a:ea typeface="ＭＳ Ｐゴシック" pitchFamily="84" charset="-128"/>
            </a:endParaRPr>
          </a:p>
          <a:p>
            <a:pPr marL="0" indent="0">
              <a:lnSpc>
                <a:spcPct val="110000"/>
              </a:lnSpc>
              <a:buFont typeface="Arial" panose="020B0604020202020204" pitchFamily="34" charset="0"/>
              <a:buNone/>
              <a:defRPr/>
            </a:pPr>
            <a:r>
              <a:rPr lang="en-US" sz="1200" b="1" i="0" u="none" strike="noStrike" kern="1200" baseline="0" dirty="0">
                <a:solidFill>
                  <a:srgbClr val="002060"/>
                </a:solidFill>
                <a:latin typeface="+mn-lt"/>
                <a:ea typeface="+mn-ea"/>
                <a:cs typeface="+mn-cs"/>
              </a:rPr>
              <a:t>EASE at Home </a:t>
            </a:r>
            <a:r>
              <a:rPr lang="en-US" sz="1200" b="0" i="0" u="none" strike="noStrike" kern="1200" baseline="0" dirty="0">
                <a:solidFill>
                  <a:srgbClr val="002060"/>
                </a:solidFill>
                <a:latin typeface="+mn-lt"/>
                <a:ea typeface="+mn-ea"/>
                <a:cs typeface="+mn-cs"/>
              </a:rPr>
              <a:t>is activities that have been adapted from EASE lessons for use by parents and caregivers to support children’s mental health across home and school.  We’ll look at these later in the session.</a:t>
            </a:r>
            <a:endParaRPr lang="en-US" dirty="0">
              <a:solidFill>
                <a:srgbClr val="FF0000"/>
              </a:solidFill>
              <a:ea typeface="ＭＳ Ｐゴシック" pitchFamily="84" charset="-128"/>
            </a:endParaRPr>
          </a:p>
          <a:p>
            <a:pPr marL="181186" indent="-181186">
              <a:lnSpc>
                <a:spcPct val="110000"/>
              </a:lnSpc>
              <a:buFont typeface="Arial" panose="020B0604020202020204" pitchFamily="34" charset="0"/>
              <a:buChar char="•"/>
              <a:defRPr/>
            </a:pPr>
            <a:endParaRPr lang="en-US" dirty="0">
              <a:ea typeface="ＭＳ Ｐゴシック" pitchFamily="84" charset="-128"/>
            </a:endParaRPr>
          </a:p>
          <a:p>
            <a:pPr marL="181186" indent="-181186">
              <a:lnSpc>
                <a:spcPct val="110000"/>
              </a:lnSpc>
              <a:buFont typeface="Arial" panose="020B0604020202020204" pitchFamily="34" charset="0"/>
              <a:buChar char="•"/>
              <a:defRPr/>
            </a:pPr>
            <a:endParaRPr lang="en-US" b="1" dirty="0">
              <a:ea typeface="ＭＳ Ｐゴシック" pitchFamily="84" charset="-128"/>
            </a:endParaRPr>
          </a:p>
        </p:txBody>
      </p:sp>
      <p:sp>
        <p:nvSpPr>
          <p:cNvPr id="5" name="Footer Placeholder 4"/>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300" b="0" i="0" u="none" strike="noStrike" kern="1200" cap="none" spc="0" normalizeH="0" baseline="0" noProof="0">
                <a:ln>
                  <a:noFill/>
                </a:ln>
                <a:solidFill>
                  <a:prstClr val="black"/>
                </a:solidFill>
                <a:effectLst/>
                <a:uLnTx/>
                <a:uFillTx/>
                <a:latin typeface="Calibri"/>
                <a:ea typeface="+mn-ea"/>
                <a:cs typeface="+mn-cs"/>
              </a:rPr>
              <a:t>2019-20 EASE Workshop K-7</a:t>
            </a:r>
          </a:p>
        </p:txBody>
      </p:sp>
    </p:spTree>
    <p:extLst>
      <p:ext uri="{BB962C8B-B14F-4D97-AF65-F5344CB8AC3E}">
        <p14:creationId xmlns:p14="http://schemas.microsoft.com/office/powerpoint/2010/main" val="2074310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968387"/>
          </a:xfrm>
        </p:spPr>
        <p:txBody>
          <a:bodyPr/>
          <a:lstStyle/>
          <a:p>
            <a:r>
              <a:rPr lang="en-CA" sz="1100" dirty="0"/>
              <a:t>A child’s increasing awareness of the world, how they fit into it, and their ability to expect bad things happening, can change the shape of their fears as they develop.</a:t>
            </a:r>
          </a:p>
          <a:p>
            <a:endParaRPr lang="en-AU" sz="1100" dirty="0"/>
          </a:p>
          <a:p>
            <a:r>
              <a:rPr lang="en-AU" sz="1100" dirty="0"/>
              <a:t>Fears tend to move from immediate (real or imaginary) to more abstract and future oriented as the brain develops and there is contact with more experiences and information (e.g. global warming, death and mortality, social and school performance, and fears related to competence).</a:t>
            </a:r>
          </a:p>
          <a:p>
            <a:pPr defTabSz="947709">
              <a:defRPr/>
            </a:pPr>
            <a:endParaRPr lang="en-AU" sz="1100" dirty="0">
              <a:cs typeface="Tahoma" pitchFamily="34" charset="0"/>
            </a:endParaRPr>
          </a:p>
          <a:p>
            <a:pPr defTabSz="947709">
              <a:defRPr/>
            </a:pPr>
            <a:r>
              <a:rPr lang="en-AU" sz="1100" dirty="0">
                <a:cs typeface="Tahoma" pitchFamily="34" charset="0"/>
              </a:rPr>
              <a:t>The following examples are typical developmental fears – note that ‘modern’ fears related to use of technology and social media come from core fears linked with loss, acceptance, and judgement.</a:t>
            </a:r>
          </a:p>
          <a:p>
            <a:pPr defTabSz="947709">
              <a:defRPr/>
            </a:pPr>
            <a:endParaRPr lang="en-AU" sz="1100" dirty="0">
              <a:cs typeface="Tahoma" pitchFamily="34" charset="0"/>
            </a:endParaRPr>
          </a:p>
          <a:p>
            <a:r>
              <a:rPr lang="en-AU" sz="1100" u="sng" dirty="0"/>
              <a:t>Preschool and Early School Years (3-6 years): </a:t>
            </a:r>
            <a:r>
              <a:rPr lang="en-AU" sz="1100" dirty="0"/>
              <a:t>  </a:t>
            </a:r>
            <a:r>
              <a:rPr lang="en-AU" sz="1100" dirty="0">
                <a:solidFill>
                  <a:srgbClr val="FF0000"/>
                </a:solidFill>
              </a:rPr>
              <a:t>Young children can experience separation anxiety in many forms, at bedtime, at school drop off, sometimes even when you are both in the same house at the same time.  </a:t>
            </a:r>
            <a:r>
              <a:rPr lang="en-AU" sz="1100" dirty="0"/>
              <a:t>Children in this age group </a:t>
            </a:r>
            <a:r>
              <a:rPr lang="en-AU" sz="1100" dirty="0">
                <a:solidFill>
                  <a:srgbClr val="FF0000"/>
                </a:solidFill>
              </a:rPr>
              <a:t>also </a:t>
            </a:r>
            <a:r>
              <a:rPr lang="en-AU" sz="1100" dirty="0"/>
              <a:t>tend to put human qualities on unreal objects. Combined with growing imaginations, this makes it difficult for them to tell what’s real and what’s not. Their growing experience with the world outside of the home can also bring fears of new people and places. </a:t>
            </a:r>
          </a:p>
          <a:p>
            <a:endParaRPr lang="en-AU" sz="1100" u="sng" dirty="0"/>
          </a:p>
          <a:p>
            <a:r>
              <a:rPr lang="en-AU" sz="1100" u="sng" dirty="0"/>
              <a:t>School Aged (7-12 years):</a:t>
            </a:r>
            <a:r>
              <a:rPr lang="en-AU" sz="1100" dirty="0"/>
              <a:t>  </a:t>
            </a:r>
            <a:r>
              <a:rPr lang="en-AU" sz="1100" dirty="0">
                <a:solidFill>
                  <a:srgbClr val="FF0000"/>
                </a:solidFill>
              </a:rPr>
              <a:t>Staying or being alone</a:t>
            </a:r>
            <a:r>
              <a:rPr lang="en-AU" sz="1100" dirty="0"/>
              <a:t>, </a:t>
            </a:r>
            <a:r>
              <a:rPr lang="en-CA" sz="1100" dirty="0"/>
              <a:t>an explosion of knowledge and experience during the school years introduces children to more real-world dangers: </a:t>
            </a:r>
            <a:r>
              <a:rPr lang="en-CA" sz="1100" dirty="0">
                <a:solidFill>
                  <a:srgbClr val="FF0000"/>
                </a:solidFill>
              </a:rPr>
              <a:t>death</a:t>
            </a:r>
            <a:r>
              <a:rPr lang="en-CA" sz="1100" dirty="0"/>
              <a:t>, </a:t>
            </a:r>
            <a:r>
              <a:rPr lang="en-CA" sz="1100" dirty="0">
                <a:solidFill>
                  <a:srgbClr val="FF0000"/>
                </a:solidFill>
              </a:rPr>
              <a:t>things that could harm them “out there”, natural disasters, disturbing world events. </a:t>
            </a:r>
            <a:endParaRPr lang="en-CA" sz="1100" strike="sngStrike" dirty="0"/>
          </a:p>
          <a:p>
            <a:endParaRPr lang="en-CA" sz="1100" u="sng" dirty="0"/>
          </a:p>
          <a:p>
            <a:r>
              <a:rPr lang="en-CA" sz="1100" u="sng" dirty="0"/>
              <a:t>Adolescence (13-18 years):</a:t>
            </a:r>
            <a:r>
              <a:rPr lang="en-CA" sz="1100" u="none" dirty="0"/>
              <a:t>  </a:t>
            </a:r>
            <a:r>
              <a:rPr lang="en-CA" sz="1100" dirty="0"/>
              <a:t>Focus on identity, sexual relationships and physical changes can produce social anxiety, panic, and fear related to </a:t>
            </a:r>
            <a:r>
              <a:rPr lang="en-CA" sz="1100" dirty="0">
                <a:solidFill>
                  <a:srgbClr val="FF0000"/>
                </a:solidFill>
              </a:rPr>
              <a:t>social</a:t>
            </a:r>
            <a:r>
              <a:rPr lang="en-CA" sz="1100" dirty="0"/>
              <a:t> acceptance </a:t>
            </a:r>
            <a:r>
              <a:rPr lang="en-CA" sz="1100" dirty="0">
                <a:solidFill>
                  <a:srgbClr val="FF0000"/>
                </a:solidFill>
              </a:rPr>
              <a:t>and belonging, measuring up, and the future.  </a:t>
            </a:r>
          </a:p>
          <a:p>
            <a:endParaRPr lang="en-CA" sz="1100" dirty="0">
              <a:solidFill>
                <a:srgbClr val="FF0000"/>
              </a:solidFill>
            </a:endParaRPr>
          </a:p>
          <a:p>
            <a:r>
              <a:rPr lang="en-CA" sz="1100" b="1" dirty="0">
                <a:solidFill>
                  <a:srgbClr val="FF0000"/>
                </a:solidFill>
              </a:rPr>
              <a:t>Common childhood worries are different than anxiety, which we are going to talk about next.</a:t>
            </a:r>
            <a:endParaRPr lang="en-CA" sz="1100" b="1" dirty="0"/>
          </a:p>
        </p:txBody>
      </p:sp>
    </p:spTree>
    <p:extLst>
      <p:ext uri="{BB962C8B-B14F-4D97-AF65-F5344CB8AC3E}">
        <p14:creationId xmlns:p14="http://schemas.microsoft.com/office/powerpoint/2010/main" val="1140339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265083"/>
            <a:ext cx="5486400" cy="4633383"/>
          </a:xfrm>
        </p:spPr>
        <p:txBody>
          <a:bodyPr/>
          <a:lstStyle/>
          <a:p>
            <a:r>
              <a:rPr lang="en-US" sz="1100" dirty="0"/>
              <a:t>Anxiety is a </a:t>
            </a:r>
            <a:r>
              <a:rPr lang="en-US" sz="1100" dirty="0">
                <a:solidFill>
                  <a:srgbClr val="FF0000"/>
                </a:solidFill>
              </a:rPr>
              <a:t>natural, and important human response to a real or anticipated threat.  </a:t>
            </a:r>
          </a:p>
          <a:p>
            <a:endParaRPr lang="en-US" sz="1100" dirty="0"/>
          </a:p>
          <a:p>
            <a:r>
              <a:rPr lang="en-US" sz="1100" dirty="0"/>
              <a:t>It is our brain and body’s way of putting us on alert because we feel somehow under threat </a:t>
            </a:r>
            <a:r>
              <a:rPr lang="en-US" sz="1100" dirty="0">
                <a:solidFill>
                  <a:srgbClr val="FF0000"/>
                </a:solidFill>
              </a:rPr>
              <a:t>about something ‘bad’ that could happen. </a:t>
            </a:r>
          </a:p>
          <a:p>
            <a:endParaRPr lang="en-US" sz="1100" dirty="0"/>
          </a:p>
          <a:p>
            <a:r>
              <a:rPr lang="en-US" sz="1100" dirty="0">
                <a:solidFill>
                  <a:srgbClr val="FF0000"/>
                </a:solidFill>
              </a:rPr>
              <a:t>Anxiety:</a:t>
            </a:r>
          </a:p>
          <a:p>
            <a:pPr marL="171450" indent="-171450">
              <a:buFont typeface="Arial" panose="020B0604020202020204" pitchFamily="34" charset="0"/>
              <a:buChar char="•"/>
            </a:pPr>
            <a:r>
              <a:rPr lang="en-US" sz="1100" dirty="0">
                <a:solidFill>
                  <a:srgbClr val="FF0000"/>
                </a:solidFill>
              </a:rPr>
              <a:t> can be set off by imagined and anticipated ‘threats’ (e.g. the social threat of embarrassment of giving a presentation to the class, worries about the uncertainty of what could go wrong at summer camp)</a:t>
            </a:r>
          </a:p>
          <a:p>
            <a:pPr marL="171450" indent="-171450">
              <a:buFont typeface="Arial" panose="020B0604020202020204" pitchFamily="34" charset="0"/>
              <a:buChar char="•"/>
            </a:pPr>
            <a:r>
              <a:rPr lang="en-US" sz="1100" dirty="0">
                <a:solidFill>
                  <a:srgbClr val="FF0000"/>
                </a:solidFill>
              </a:rPr>
              <a:t> has an important job to do, but sometimes it is working too hard to protect us</a:t>
            </a:r>
            <a:r>
              <a:rPr lang="en-US" sz="1100" dirty="0"/>
              <a:t>, and can become a problem if </a:t>
            </a:r>
            <a:r>
              <a:rPr lang="en-US" sz="1100" dirty="0">
                <a:solidFill>
                  <a:srgbClr val="FF0000"/>
                </a:solidFill>
              </a:rPr>
              <a:t>our</a:t>
            </a:r>
            <a:r>
              <a:rPr lang="en-US" sz="1100" dirty="0"/>
              <a:t> alarm system is over-sensitive and it goes off often (like a smoke alarm that goes off whenever you make toast)</a:t>
            </a:r>
          </a:p>
          <a:p>
            <a:pPr marL="628650" lvl="1" indent="-171450">
              <a:buFont typeface="Arial" panose="020B0604020202020204" pitchFamily="34" charset="0"/>
              <a:buChar char="•"/>
            </a:pPr>
            <a:r>
              <a:rPr lang="en-US" sz="1100" dirty="0"/>
              <a:t> it causes distress, or it gets in the way of doing fun and important things</a:t>
            </a:r>
          </a:p>
          <a:p>
            <a:endParaRPr lang="en-US" sz="1100" dirty="0"/>
          </a:p>
          <a:p>
            <a:r>
              <a:rPr lang="en-US" sz="1100" dirty="0"/>
              <a:t>A big part of managing anxiety is learning to recognize the discomfort and understand that anxiety is not harmful, it won’t last forever, and we can usually handle more discomfort than we think we can.  </a:t>
            </a:r>
            <a:r>
              <a:rPr lang="en-US" sz="1100" dirty="0">
                <a:solidFill>
                  <a:srgbClr val="FF0000"/>
                </a:solidFill>
              </a:rPr>
              <a:t>Anxiety doesn’t mean something bad will happen.  We can all think of things we have worried about a hundred times that have never happened.</a:t>
            </a:r>
          </a:p>
          <a:p>
            <a:endParaRPr lang="en-CA" sz="1100" dirty="0"/>
          </a:p>
          <a:p>
            <a:endParaRPr lang="en-CA" sz="1100" dirty="0"/>
          </a:p>
          <a:p>
            <a:endParaRPr lang="en-CA" sz="1100" dirty="0"/>
          </a:p>
        </p:txBody>
      </p:sp>
    </p:spTree>
    <p:extLst>
      <p:ext uri="{BB962C8B-B14F-4D97-AF65-F5344CB8AC3E}">
        <p14:creationId xmlns:p14="http://schemas.microsoft.com/office/powerpoint/2010/main" val="1011626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solidFill>
                  <a:srgbClr val="FF0000"/>
                </a:solidFill>
              </a:rPr>
              <a:t>Can think of anxiety as being helpful and unhelpful:  </a:t>
            </a:r>
          </a:p>
          <a:p>
            <a:endParaRPr lang="en-CA" dirty="0">
              <a:solidFill>
                <a:srgbClr val="FF0000"/>
              </a:solidFill>
            </a:endParaRPr>
          </a:p>
          <a:p>
            <a:pPr marL="171450" indent="-171450">
              <a:buFont typeface="Arial" panose="020B0604020202020204" pitchFamily="34" charset="0"/>
              <a:buChar char="•"/>
            </a:pPr>
            <a:r>
              <a:rPr lang="en-US" dirty="0">
                <a:solidFill>
                  <a:srgbClr val="FF0000"/>
                </a:solidFill>
              </a:rPr>
              <a:t>Is helpful when it is a response to a </a:t>
            </a:r>
            <a:r>
              <a:rPr lang="en-US" b="1" dirty="0">
                <a:solidFill>
                  <a:srgbClr val="FF0000"/>
                </a:solidFill>
              </a:rPr>
              <a:t>real </a:t>
            </a:r>
            <a:r>
              <a:rPr lang="en-US" dirty="0">
                <a:solidFill>
                  <a:srgbClr val="FF0000"/>
                </a:solidFill>
              </a:rPr>
              <a:t>and </a:t>
            </a:r>
            <a:r>
              <a:rPr lang="en-US" b="1" dirty="0">
                <a:solidFill>
                  <a:srgbClr val="FF0000"/>
                </a:solidFill>
              </a:rPr>
              <a:t>immediate</a:t>
            </a:r>
            <a:r>
              <a:rPr lang="en-US" dirty="0">
                <a:solidFill>
                  <a:srgbClr val="FF0000"/>
                </a:solidFill>
              </a:rPr>
              <a:t> threat or when it motivates us to improve our performance</a:t>
            </a:r>
          </a:p>
          <a:p>
            <a:pPr marL="171450" indent="-171450">
              <a:buFont typeface="Arial" panose="020B0604020202020204" pitchFamily="34" charset="0"/>
              <a:buChar char="•"/>
            </a:pPr>
            <a:r>
              <a:rPr lang="en-US" dirty="0">
                <a:solidFill>
                  <a:srgbClr val="FF0000"/>
                </a:solidFill>
              </a:rPr>
              <a:t>The right amount of anxiety helps us avoid danger and encourages taking appropriate risks and meeting our goals. (ex. anxiety keeps us alert when crossing the street, pushes us to study for a test, prepare for a piano recital)</a:t>
            </a:r>
          </a:p>
          <a:p>
            <a:endParaRPr lang="en-US" dirty="0">
              <a:solidFill>
                <a:srgbClr val="FF0000"/>
              </a:solidFill>
            </a:endParaRPr>
          </a:p>
          <a:p>
            <a:pPr marL="171450" indent="-171450">
              <a:buFont typeface="Arial" panose="020B0604020202020204" pitchFamily="34" charset="0"/>
              <a:buChar char="•"/>
            </a:pPr>
            <a:r>
              <a:rPr lang="en-US" dirty="0">
                <a:solidFill>
                  <a:srgbClr val="FF0000"/>
                </a:solidFill>
              </a:rPr>
              <a:t>Can be unhelpful if it gets in the way of our ability to meet personal goals, have new or enriching experiences, or be able to fully engage in learning</a:t>
            </a:r>
          </a:p>
          <a:p>
            <a:pPr marL="171450" indent="-171450">
              <a:buFont typeface="Arial" panose="020B0604020202020204" pitchFamily="34" charset="0"/>
              <a:buChar char="•"/>
            </a:pPr>
            <a:r>
              <a:rPr lang="en-US" dirty="0">
                <a:solidFill>
                  <a:srgbClr val="FF0000"/>
                </a:solidFill>
              </a:rPr>
              <a:t>When this happens, the amount of anxiety we feel may be out of proportion to the threat, or we may be preoccupied by the possibility of a threat</a:t>
            </a:r>
            <a:r>
              <a:rPr lang="en-CA" dirty="0">
                <a:solidFill>
                  <a:srgbClr val="FF0000"/>
                </a:solidFill>
              </a:rPr>
              <a:t> (can give some examples, highlighting the continuum nature of anxiety)</a:t>
            </a:r>
          </a:p>
          <a:p>
            <a:pPr marL="171450" indent="-171450">
              <a:buFont typeface="Arial" panose="020B0604020202020204" pitchFamily="34" charset="0"/>
              <a:buChar char="•"/>
            </a:pPr>
            <a:r>
              <a:rPr lang="en-CA" dirty="0">
                <a:solidFill>
                  <a:srgbClr val="FF0000"/>
                </a:solidFill>
              </a:rPr>
              <a:t>Leads to loss of opportunities and new experiences</a:t>
            </a:r>
          </a:p>
        </p:txBody>
      </p:sp>
      <p:sp>
        <p:nvSpPr>
          <p:cNvPr id="4" name="Slide Number Placeholder 3"/>
          <p:cNvSpPr>
            <a:spLocks noGrp="1"/>
          </p:cNvSpPr>
          <p:nvPr>
            <p:ph type="sldNum" sz="quarter" idx="5"/>
          </p:nvPr>
        </p:nvSpPr>
        <p:spPr/>
        <p:txBody>
          <a:bodyPr/>
          <a:lstStyle/>
          <a:p>
            <a:fld id="{9A3D0D46-CD1F-49BD-8295-8E2FA4851BF6}" type="slidenum">
              <a:rPr lang="en-CA" smtClean="0"/>
              <a:pPr/>
              <a:t>10</a:t>
            </a:fld>
            <a:endParaRPr lang="en-CA"/>
          </a:p>
        </p:txBody>
      </p:sp>
    </p:spTree>
    <p:extLst>
      <p:ext uri="{BB962C8B-B14F-4D97-AF65-F5344CB8AC3E}">
        <p14:creationId xmlns:p14="http://schemas.microsoft.com/office/powerpoint/2010/main" val="1494246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91517"/>
          </a:xfrm>
        </p:spPr>
        <p:txBody>
          <a:bodyPr/>
          <a:lstStyle/>
          <a:p>
            <a:r>
              <a:rPr lang="en-CA" dirty="0"/>
              <a:t>Click to reveal examples of everyday and problem anxiety.  </a:t>
            </a:r>
          </a:p>
          <a:p>
            <a:endParaRPr lang="en-CA" dirty="0"/>
          </a:p>
          <a:p>
            <a:r>
              <a:rPr lang="en-CA" dirty="0"/>
              <a:t>Ask participants which category the example belongs under.</a:t>
            </a:r>
          </a:p>
          <a:p>
            <a:endParaRPr lang="en-CA" dirty="0"/>
          </a:p>
          <a:p>
            <a:r>
              <a:rPr lang="en-CA" dirty="0"/>
              <a:t>Click again to move the example into the appropriate category.</a:t>
            </a:r>
          </a:p>
          <a:p>
            <a:endParaRPr lang="en-CA" dirty="0"/>
          </a:p>
          <a:p>
            <a:r>
              <a:rPr lang="en-CA" dirty="0"/>
              <a:t>Note: Facilitator may suggest parents may wish to seek help from a mental health professional if they think that their child has anxiety that is getting in the way of typical, healthy development.</a:t>
            </a:r>
          </a:p>
          <a:p>
            <a:r>
              <a:rPr lang="en-CA" dirty="0"/>
              <a:t> </a:t>
            </a:r>
            <a:endParaRPr lang="en-CA" dirty="0">
              <a:solidFill>
                <a:srgbClr val="FF0000"/>
              </a:solidFill>
            </a:endParaRPr>
          </a:p>
          <a:p>
            <a:r>
              <a:rPr lang="en-CA" dirty="0">
                <a:solidFill>
                  <a:srgbClr val="FF0000"/>
                </a:solidFill>
              </a:rPr>
              <a:t>Additional examples:</a:t>
            </a:r>
          </a:p>
          <a:p>
            <a:r>
              <a:rPr lang="en-CA" dirty="0">
                <a:solidFill>
                  <a:srgbClr val="FF0000"/>
                </a:solidFill>
              </a:rPr>
              <a:t>Being more clingy and irritable days before a new school year</a:t>
            </a:r>
          </a:p>
          <a:p>
            <a:r>
              <a:rPr lang="en-CA" dirty="0">
                <a:solidFill>
                  <a:srgbClr val="FF0000"/>
                </a:solidFill>
              </a:rPr>
              <a:t>Avoiding a shortcut down a dark alley</a:t>
            </a:r>
          </a:p>
          <a:p>
            <a:r>
              <a:rPr lang="en-CA" dirty="0">
                <a:solidFill>
                  <a:srgbClr val="FF0000"/>
                </a:solidFill>
              </a:rPr>
              <a:t>Worrying about a loved one’s health as they go through treatment</a:t>
            </a:r>
          </a:p>
          <a:p>
            <a:r>
              <a:rPr lang="en-CA" dirty="0">
                <a:solidFill>
                  <a:srgbClr val="FF0000"/>
                </a:solidFill>
              </a:rPr>
              <a:t>Worrying if a friend still likes you after a fight</a:t>
            </a:r>
          </a:p>
          <a:p>
            <a:r>
              <a:rPr lang="en-CA" dirty="0">
                <a:solidFill>
                  <a:srgbClr val="FF0000"/>
                </a:solidFill>
              </a:rPr>
              <a:t>Thinking where your loved ones are when you hear an ambulance</a:t>
            </a:r>
          </a:p>
          <a:p>
            <a:r>
              <a:rPr lang="en-CA" dirty="0">
                <a:solidFill>
                  <a:srgbClr val="FF0000"/>
                </a:solidFill>
              </a:rPr>
              <a:t>Not using public transport because fear of getting sick</a:t>
            </a:r>
          </a:p>
          <a:p>
            <a:r>
              <a:rPr lang="en-CA" dirty="0">
                <a:solidFill>
                  <a:srgbClr val="FF0000"/>
                </a:solidFill>
              </a:rPr>
              <a:t>Not wanting to go to week-long sleep away camp </a:t>
            </a:r>
          </a:p>
          <a:p>
            <a:r>
              <a:rPr lang="en-CA" dirty="0">
                <a:solidFill>
                  <a:srgbClr val="FF0000"/>
                </a:solidFill>
              </a:rPr>
              <a:t>Needing a lengthy bedtime ritual before can fall asleep</a:t>
            </a:r>
          </a:p>
          <a:p>
            <a:endParaRPr lang="en-CA" dirty="0">
              <a:solidFill>
                <a:srgbClr val="FF0000"/>
              </a:solidFill>
            </a:endParaRPr>
          </a:p>
          <a:p>
            <a:r>
              <a:rPr lang="en-CA" b="1" i="1" dirty="0">
                <a:solidFill>
                  <a:srgbClr val="FF0000"/>
                </a:solidFill>
              </a:rPr>
              <a:t>Note:</a:t>
            </a:r>
            <a:r>
              <a:rPr lang="en-CA" dirty="0">
                <a:solidFill>
                  <a:srgbClr val="FF0000"/>
                </a:solidFill>
              </a:rPr>
              <a:t> </a:t>
            </a:r>
            <a:r>
              <a:rPr lang="en-CA" dirty="0"/>
              <a:t>This activity is included to show that EASE strategies are designed for helping students cope with EVERYDAY anxiety.</a:t>
            </a:r>
          </a:p>
          <a:p>
            <a:endParaRPr lang="en-CA" dirty="0"/>
          </a:p>
          <a:p>
            <a:endParaRPr lang="en-CA" dirty="0">
              <a:solidFill>
                <a:srgbClr val="FF0000"/>
              </a:solidFill>
            </a:endParaRPr>
          </a:p>
          <a:p>
            <a:endParaRPr lang="en-CA" dirty="0"/>
          </a:p>
          <a:p>
            <a:endParaRPr lang="en-CA" dirty="0"/>
          </a:p>
          <a:p>
            <a:endParaRPr lang="en-CA" dirty="0"/>
          </a:p>
          <a:p>
            <a:endParaRPr lang="en-CA" dirty="0"/>
          </a:p>
          <a:p>
            <a:endParaRPr lang="en-CA"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300" b="0" i="0" u="none" strike="noStrike" kern="1200" cap="none" spc="0" normalizeH="0" baseline="0" noProof="0">
                <a:ln>
                  <a:noFill/>
                </a:ln>
                <a:solidFill>
                  <a:prstClr val="black"/>
                </a:solidFill>
                <a:effectLst/>
                <a:uLnTx/>
                <a:uFillTx/>
                <a:latin typeface="Calibri"/>
                <a:ea typeface="+mn-ea"/>
                <a:cs typeface="+mn-cs"/>
              </a:rPr>
              <a:t>2019-20 EASE Workshop K-7</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08CE96-1461-435B-B1B0-DE4183E1E1A8}" type="slidenum">
              <a:rPr kumimoji="0" lang="en-CA"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3844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612648" y="557783"/>
            <a:ext cx="10969752" cy="3130807"/>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612648" y="3902206"/>
            <a:ext cx="10969752" cy="2240529"/>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79C5A860-F335-4252-AA00-24FB67ED2982}" type="datetime1">
              <a:rPr lang="en-US" smtClean="0"/>
              <a:t>1/31/2024</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410787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46AB1048-0047-48CA-88BA-D69B470942CF}" type="datetime1">
              <a:rPr lang="en-US" smtClean="0"/>
              <a:t>1/31/2024</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873495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557784"/>
            <a:ext cx="2854452" cy="564342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612648" y="557784"/>
            <a:ext cx="7734300" cy="56434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5BD83879-648C-49A9-81A2-0EF5946532D0}" type="datetime1">
              <a:rPr lang="en-US" smtClean="0"/>
              <a:t>1/31/2024</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987311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D04BC802-30E3-4658-9CCA-F873646FEC67}" type="datetime1">
              <a:rPr lang="en-US" smtClean="0"/>
              <a:t>1/31/2024</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092516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612648" y="557784"/>
            <a:ext cx="10969752" cy="3146400"/>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612648" y="3902207"/>
            <a:ext cx="10969752" cy="218744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AB227A3-19CE-4153-81CE-64EB7AB094B3}" type="datetime1">
              <a:rPr lang="en-US" smtClean="0"/>
              <a:t>1/31/2024</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07969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609600"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2"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B819A100-10F6-477E-8847-29D479EF1C92}" type="datetime1">
              <a:rPr lang="en-US" smtClean="0"/>
              <a:t>1/31/2024</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284608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609600" y="365125"/>
            <a:ext cx="1074578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609600" y="1895096"/>
            <a:ext cx="5387975"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609600" y="2842211"/>
            <a:ext cx="5387975"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67890" y="1895096"/>
            <a:ext cx="541451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67890" y="2842211"/>
            <a:ext cx="5414510"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5DF128AB-198A-495F-8475-FDB360C9873F}" type="datetime1">
              <a:rPr lang="en-US" smtClean="0"/>
              <a:t>1/31/2024</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876458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21A235E-F8FD-479F-9FC7-18BE84110877}" type="datetime1">
              <a:rPr lang="en-US" smtClean="0"/>
              <a:t>1/31/2024</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613151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E890F09B-68DA-462E-9DB4-4C9ADAB8CBCC}" type="datetime1">
              <a:rPr lang="en-US" smtClean="0"/>
              <a:t>1/31/2024</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015627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612649" y="457199"/>
            <a:ext cx="4970822" cy="2660205"/>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6096000" y="457200"/>
            <a:ext cx="5483352" cy="574400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612649" y="3329989"/>
            <a:ext cx="4970822" cy="287121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17AC4E36-FABE-47EB-AA7F-C19A93824617}" type="datetime1">
              <a:rPr lang="en-US" smtClean="0"/>
              <a:t>1/31/2024</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830929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612649" y="457199"/>
            <a:ext cx="4970822" cy="26674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6096000" y="457199"/>
            <a:ext cx="5483352"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612649" y="3322708"/>
            <a:ext cx="4970822" cy="254628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F199CE6B-5DE6-4A2D-B72E-5E8969F9F56F}" type="datetime1">
              <a:rPr lang="en-US" smtClean="0"/>
              <a:t>1/31/2024</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77052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Lst>
          </p:cNvPr>
          <p:cNvSpPr/>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609600" y="557784"/>
            <a:ext cx="109728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609600" y="2106204"/>
            <a:ext cx="10972800" cy="4036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lang="en-US" sz="800" kern="1200" cap="all" spc="200" smtClean="0">
                <a:solidFill>
                  <a:schemeClr val="tx1"/>
                </a:solidFill>
                <a:latin typeface="+mn-lt"/>
                <a:ea typeface="+mn-ea"/>
                <a:cs typeface="Segoe UI Semilight" panose="020B0402040204020203" pitchFamily="34" charset="0"/>
              </a:defRPr>
            </a:lvl1pPr>
          </a:lstStyle>
          <a:p>
            <a:fld id="{F481A142-DA77-4A5F-AD1F-14E6C18F0F5F}" type="datetime1">
              <a:rPr lang="en-US" smtClean="0"/>
              <a:t>1/31/2024</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800" kern="1200" cap="all" spc="200" dirty="0">
                <a:solidFill>
                  <a:schemeClr val="tx1"/>
                </a:solidFill>
                <a:latin typeface="+mn-lt"/>
                <a:ea typeface="+mn-ea"/>
                <a:cs typeface="Segoe UI Semilight" panose="020B04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10134600" y="6356350"/>
            <a:ext cx="1447800" cy="365125"/>
          </a:xfrm>
          <a:prstGeom prst="rect">
            <a:avLst/>
          </a:prstGeom>
        </p:spPr>
        <p:txBody>
          <a:bodyPr vert="horz" lIns="91440" tIns="45720" rIns="91440" bIns="45720" rtlCol="0" anchor="ctr"/>
          <a:lstStyle>
            <a:lvl1pPr algn="r">
              <a:defRPr lang="en-US" sz="800" kern="1200" cap="all" spc="200" smtClean="0">
                <a:solidFill>
                  <a:schemeClr val="tx1"/>
                </a:solidFill>
                <a:latin typeface="+mn-lt"/>
                <a:ea typeface="+mn-ea"/>
                <a:cs typeface="Segoe UI Semilight" panose="020B0402040204020203" pitchFamily="34" charset="0"/>
              </a:defRPr>
            </a:lvl1pPr>
          </a:lstStyle>
          <a:p>
            <a:fld id="{1F646F3F-274D-499B-ABBE-824EB4ABDC3D}" type="slidenum">
              <a:rPr lang="en-US" smtClean="0"/>
              <a:pPr/>
              <a:t>‹#›</a:t>
            </a:fld>
            <a:endParaRPr lang="en-US"/>
          </a:p>
        </p:txBody>
      </p:sp>
    </p:spTree>
    <p:extLst>
      <p:ext uri="{BB962C8B-B14F-4D97-AF65-F5344CB8AC3E}">
        <p14:creationId xmlns:p14="http://schemas.microsoft.com/office/powerpoint/2010/main" val="346592509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8" r:id="rId6"/>
    <p:sldLayoutId id="2147483693" r:id="rId7"/>
    <p:sldLayoutId id="2147483694" r:id="rId8"/>
    <p:sldLayoutId id="2147483695" r:id="rId9"/>
    <p:sldLayoutId id="2147483697" r:id="rId10"/>
    <p:sldLayoutId id="2147483696"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choosehelp.com/topics/anxiety/separation-anxiety-disorder"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healthymindsbc.gov.bc.c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Background Fill">
            <a:extLst>
              <a:ext uri="{FF2B5EF4-FFF2-40B4-BE49-F238E27FC236}">
                <a16:creationId xmlns:a16="http://schemas.microsoft.com/office/drawing/2014/main" id="{6DA65B90-7B06-4499-91BA-CDDD36132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03D3CC2-92C0-446B-91D6-D95EB3355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2897C999-28FA-4C54-8B7D-F10AACDEF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8177" y="0"/>
            <a:ext cx="7360775" cy="6858000"/>
          </a:xfrm>
          <a:custGeom>
            <a:avLst/>
            <a:gdLst>
              <a:gd name="connsiteX0" fmla="*/ 615190 w 7360775"/>
              <a:gd name="connsiteY0" fmla="*/ 3536635 h 6858000"/>
              <a:gd name="connsiteX1" fmla="*/ 1124778 w 7360775"/>
              <a:gd name="connsiteY1" fmla="*/ 4046223 h 6858000"/>
              <a:gd name="connsiteX2" fmla="*/ 615190 w 7360775"/>
              <a:gd name="connsiteY2" fmla="*/ 4555811 h 6858000"/>
              <a:gd name="connsiteX3" fmla="*/ 105602 w 7360775"/>
              <a:gd name="connsiteY3" fmla="*/ 4046223 h 6858000"/>
              <a:gd name="connsiteX4" fmla="*/ 615190 w 7360775"/>
              <a:gd name="connsiteY4" fmla="*/ 3536635 h 6858000"/>
              <a:gd name="connsiteX5" fmla="*/ 1497780 w 7360775"/>
              <a:gd name="connsiteY5" fmla="*/ 0 h 6858000"/>
              <a:gd name="connsiteX6" fmla="*/ 1997377 w 7360775"/>
              <a:gd name="connsiteY6" fmla="*/ 0 h 6858000"/>
              <a:gd name="connsiteX7" fmla="*/ 5164844 w 7360775"/>
              <a:gd name="connsiteY7" fmla="*/ 0 h 6858000"/>
              <a:gd name="connsiteX8" fmla="*/ 5726653 w 7360775"/>
              <a:gd name="connsiteY8" fmla="*/ 0 h 6858000"/>
              <a:gd name="connsiteX9" fmla="*/ 7360775 w 7360775"/>
              <a:gd name="connsiteY9" fmla="*/ 0 h 6858000"/>
              <a:gd name="connsiteX10" fmla="*/ 7360775 w 7360775"/>
              <a:gd name="connsiteY10" fmla="*/ 6858000 h 6858000"/>
              <a:gd name="connsiteX11" fmla="*/ 5726653 w 7360775"/>
              <a:gd name="connsiteY11" fmla="*/ 6858000 h 6858000"/>
              <a:gd name="connsiteX12" fmla="*/ 1997377 w 7360775"/>
              <a:gd name="connsiteY12" fmla="*/ 6858000 h 6858000"/>
              <a:gd name="connsiteX13" fmla="*/ 311757 w 7360775"/>
              <a:gd name="connsiteY13" fmla="*/ 6858000 h 6858000"/>
              <a:gd name="connsiteX14" fmla="*/ 314130 w 7360775"/>
              <a:gd name="connsiteY14" fmla="*/ 6707670 h 6858000"/>
              <a:gd name="connsiteX15" fmla="*/ 599702 w 7360775"/>
              <a:gd name="connsiteY15" fmla="*/ 5670858 h 6858000"/>
              <a:gd name="connsiteX16" fmla="*/ 1211433 w 7360775"/>
              <a:gd name="connsiteY16" fmla="*/ 4641255 h 6858000"/>
              <a:gd name="connsiteX17" fmla="*/ 1053041 w 7360775"/>
              <a:gd name="connsiteY17" fmla="*/ 3164269 h 6858000"/>
              <a:gd name="connsiteX18" fmla="*/ 607048 w 7360775"/>
              <a:gd name="connsiteY18" fmla="*/ 2589405 h 6858000"/>
              <a:gd name="connsiteX19" fmla="*/ 1054915 w 7360775"/>
              <a:gd name="connsiteY19" fmla="*/ 1068099 h 6858000"/>
              <a:gd name="connsiteX20" fmla="*/ 1502877 w 7360775"/>
              <a:gd name="connsiteY20" fmla="*/ 419995 h 6858000"/>
              <a:gd name="connsiteX21" fmla="*/ 1505904 w 7360775"/>
              <a:gd name="connsiteY21" fmla="*/ 184996 h 6858000"/>
              <a:gd name="connsiteX22" fmla="*/ 14543 w 7360775"/>
              <a:gd name="connsiteY22" fmla="*/ 0 h 6858000"/>
              <a:gd name="connsiteX23" fmla="*/ 879351 w 7360775"/>
              <a:gd name="connsiteY23" fmla="*/ 0 h 6858000"/>
              <a:gd name="connsiteX24" fmla="*/ 892053 w 7360775"/>
              <a:gd name="connsiteY24" fmla="*/ 78052 h 6858000"/>
              <a:gd name="connsiteX25" fmla="*/ 561940 w 7360775"/>
              <a:gd name="connsiteY25" fmla="*/ 535443 h 6858000"/>
              <a:gd name="connsiteX26" fmla="*/ 15319 w 7360775"/>
              <a:gd name="connsiteY26" fmla="*/ 219852 h 6858000"/>
              <a:gd name="connsiteX27" fmla="*/ 4234 w 7360775"/>
              <a:gd name="connsiteY27" fmla="*/ 429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60775" h="6858000">
                <a:moveTo>
                  <a:pt x="615190" y="3536635"/>
                </a:moveTo>
                <a:cubicBezTo>
                  <a:pt x="896628" y="3536635"/>
                  <a:pt x="1124778" y="3764785"/>
                  <a:pt x="1124778" y="4046223"/>
                </a:cubicBezTo>
                <a:cubicBezTo>
                  <a:pt x="1124778" y="4327661"/>
                  <a:pt x="896628" y="4555811"/>
                  <a:pt x="615190" y="4555811"/>
                </a:cubicBezTo>
                <a:cubicBezTo>
                  <a:pt x="333752" y="4555811"/>
                  <a:pt x="105602" y="4327661"/>
                  <a:pt x="105602" y="4046223"/>
                </a:cubicBezTo>
                <a:cubicBezTo>
                  <a:pt x="105602" y="3764785"/>
                  <a:pt x="333752" y="3536635"/>
                  <a:pt x="615190" y="3536635"/>
                </a:cubicBezTo>
                <a:close/>
                <a:moveTo>
                  <a:pt x="1497780" y="0"/>
                </a:moveTo>
                <a:lnTo>
                  <a:pt x="1997377" y="0"/>
                </a:lnTo>
                <a:lnTo>
                  <a:pt x="5164844" y="0"/>
                </a:lnTo>
                <a:lnTo>
                  <a:pt x="5726653" y="0"/>
                </a:lnTo>
                <a:lnTo>
                  <a:pt x="7360775" y="0"/>
                </a:lnTo>
                <a:lnTo>
                  <a:pt x="7360775" y="6858000"/>
                </a:lnTo>
                <a:lnTo>
                  <a:pt x="5726653" y="6858000"/>
                </a:lnTo>
                <a:lnTo>
                  <a:pt x="1997377" y="6858000"/>
                </a:lnTo>
                <a:lnTo>
                  <a:pt x="311757" y="6858000"/>
                </a:lnTo>
                <a:lnTo>
                  <a:pt x="314130" y="6707670"/>
                </a:lnTo>
                <a:cubicBezTo>
                  <a:pt x="335132" y="6366409"/>
                  <a:pt x="433651" y="6019042"/>
                  <a:pt x="599702" y="5670858"/>
                </a:cubicBezTo>
                <a:cubicBezTo>
                  <a:pt x="770257" y="5311556"/>
                  <a:pt x="1010813" y="4986832"/>
                  <a:pt x="1211433" y="4641255"/>
                </a:cubicBezTo>
                <a:cubicBezTo>
                  <a:pt x="1493036" y="4154456"/>
                  <a:pt x="1511835" y="3622744"/>
                  <a:pt x="1053041" y="3164269"/>
                </a:cubicBezTo>
                <a:cubicBezTo>
                  <a:pt x="881977" y="2993264"/>
                  <a:pt x="700422" y="2805523"/>
                  <a:pt x="607048" y="2589405"/>
                </a:cubicBezTo>
                <a:cubicBezTo>
                  <a:pt x="366279" y="2032158"/>
                  <a:pt x="541125" y="1508061"/>
                  <a:pt x="1054915" y="1068099"/>
                </a:cubicBezTo>
                <a:cubicBezTo>
                  <a:pt x="1261027" y="891535"/>
                  <a:pt x="1489688" y="709488"/>
                  <a:pt x="1502877" y="419995"/>
                </a:cubicBezTo>
                <a:cubicBezTo>
                  <a:pt x="1506389" y="341910"/>
                  <a:pt x="1507262" y="263520"/>
                  <a:pt x="1505904" y="184996"/>
                </a:cubicBezTo>
                <a:close/>
                <a:moveTo>
                  <a:pt x="14543" y="0"/>
                </a:moveTo>
                <a:lnTo>
                  <a:pt x="879351" y="0"/>
                </a:lnTo>
                <a:lnTo>
                  <a:pt x="892053" y="78052"/>
                </a:lnTo>
                <a:cubicBezTo>
                  <a:pt x="904492" y="285271"/>
                  <a:pt x="770271" y="479621"/>
                  <a:pt x="561940" y="535443"/>
                </a:cubicBezTo>
                <a:cubicBezTo>
                  <a:pt x="323846" y="599240"/>
                  <a:pt x="79116" y="457945"/>
                  <a:pt x="15319" y="219852"/>
                </a:cubicBezTo>
                <a:cubicBezTo>
                  <a:pt x="-631" y="160329"/>
                  <a:pt x="-3762" y="100391"/>
                  <a:pt x="4234" y="429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6DC73F4-C312-C28E-B1A4-072F2151341A}"/>
              </a:ext>
            </a:extLst>
          </p:cNvPr>
          <p:cNvSpPr>
            <a:spLocks noGrp="1"/>
          </p:cNvSpPr>
          <p:nvPr>
            <p:ph type="ctrTitle"/>
          </p:nvPr>
        </p:nvSpPr>
        <p:spPr>
          <a:xfrm>
            <a:off x="609601" y="663960"/>
            <a:ext cx="4747014" cy="3310164"/>
          </a:xfrm>
        </p:spPr>
        <p:txBody>
          <a:bodyPr anchor="t">
            <a:normAutofit/>
          </a:bodyPr>
          <a:lstStyle/>
          <a:p>
            <a:r>
              <a:rPr lang="en-US" sz="4400"/>
              <a:t>Easing Our Children’s Worries</a:t>
            </a:r>
            <a:br>
              <a:rPr lang="en-US" sz="4400"/>
            </a:br>
            <a:endParaRPr lang="en-US" sz="4400"/>
          </a:p>
        </p:txBody>
      </p:sp>
      <p:sp>
        <p:nvSpPr>
          <p:cNvPr id="3" name="Subtitle 2">
            <a:extLst>
              <a:ext uri="{FF2B5EF4-FFF2-40B4-BE49-F238E27FC236}">
                <a16:creationId xmlns:a16="http://schemas.microsoft.com/office/drawing/2014/main" id="{D03229A4-2DCF-045B-1AB3-8E5C5285768B}"/>
              </a:ext>
            </a:extLst>
          </p:cNvPr>
          <p:cNvSpPr>
            <a:spLocks noGrp="1"/>
          </p:cNvSpPr>
          <p:nvPr>
            <p:ph type="subTitle" idx="1"/>
          </p:nvPr>
        </p:nvSpPr>
        <p:spPr>
          <a:xfrm>
            <a:off x="609601" y="4265235"/>
            <a:ext cx="4747018" cy="1447274"/>
          </a:xfrm>
        </p:spPr>
        <p:txBody>
          <a:bodyPr anchor="ctr">
            <a:normAutofit/>
          </a:bodyPr>
          <a:lstStyle/>
          <a:p>
            <a:r>
              <a:rPr lang="en-US" sz="2800" dirty="0"/>
              <a:t>At Homma Elementary</a:t>
            </a:r>
          </a:p>
          <a:p>
            <a:r>
              <a:rPr lang="en-US" sz="2800" dirty="0"/>
              <a:t>January 30, 2023</a:t>
            </a:r>
          </a:p>
        </p:txBody>
      </p:sp>
      <p:pic>
        <p:nvPicPr>
          <p:cNvPr id="5" name="Picture 4" descr="A purple circle with text&#10;&#10;Description automatically generated">
            <a:extLst>
              <a:ext uri="{FF2B5EF4-FFF2-40B4-BE49-F238E27FC236}">
                <a16:creationId xmlns:a16="http://schemas.microsoft.com/office/drawing/2014/main" id="{4A897B62-9980-7B4C-3ADD-0D047AA8FF58}"/>
              </a:ext>
            </a:extLst>
          </p:cNvPr>
          <p:cNvPicPr>
            <a:picLocks noChangeAspect="1"/>
          </p:cNvPicPr>
          <p:nvPr/>
        </p:nvPicPr>
        <p:blipFill>
          <a:blip r:embed="rId2"/>
          <a:stretch>
            <a:fillRect/>
          </a:stretch>
        </p:blipFill>
        <p:spPr>
          <a:xfrm>
            <a:off x="6607566" y="1434605"/>
            <a:ext cx="4974834" cy="3507257"/>
          </a:xfrm>
          <a:prstGeom prst="rect">
            <a:avLst/>
          </a:prstGeom>
        </p:spPr>
      </p:pic>
    </p:spTree>
    <p:extLst>
      <p:ext uri="{BB962C8B-B14F-4D97-AF65-F5344CB8AC3E}">
        <p14:creationId xmlns:p14="http://schemas.microsoft.com/office/powerpoint/2010/main" val="299409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0697" y="629267"/>
            <a:ext cx="2738601" cy="1676603"/>
          </a:xfrm>
        </p:spPr>
        <p:txBody>
          <a:bodyPr>
            <a:normAutofit fontScale="90000"/>
          </a:bodyPr>
          <a:lstStyle/>
          <a:p>
            <a:r>
              <a:rPr lang="en-CA"/>
              <a:t>Anxiety is a problem when it…</a:t>
            </a:r>
            <a:endParaRPr lang="en-US"/>
          </a:p>
        </p:txBody>
      </p:sp>
      <p:sp>
        <p:nvSpPr>
          <p:cNvPr id="3" name="Content Placeholder 2"/>
          <p:cNvSpPr>
            <a:spLocks noGrp="1"/>
          </p:cNvSpPr>
          <p:nvPr>
            <p:ph idx="1"/>
          </p:nvPr>
        </p:nvSpPr>
        <p:spPr>
          <a:xfrm>
            <a:off x="2010699" y="2438401"/>
            <a:ext cx="2738599" cy="3785419"/>
          </a:xfrm>
        </p:spPr>
        <p:txBody>
          <a:bodyPr>
            <a:normAutofit lnSpcReduction="10000"/>
          </a:bodyPr>
          <a:lstStyle/>
          <a:p>
            <a:r>
              <a:rPr lang="en-CA" dirty="0"/>
              <a:t>Happens without a clear threat</a:t>
            </a:r>
          </a:p>
          <a:p>
            <a:r>
              <a:rPr lang="en-CA" dirty="0"/>
              <a:t>Prevents enjoyment of ‘normal’ experiences</a:t>
            </a:r>
          </a:p>
          <a:p>
            <a:r>
              <a:rPr lang="en-CA" dirty="0"/>
              <a:t>Disrupts family life</a:t>
            </a:r>
          </a:p>
          <a:p>
            <a:r>
              <a:rPr lang="en-CA" dirty="0"/>
              <a:t>Causes significant distress</a:t>
            </a:r>
          </a:p>
          <a:p>
            <a:r>
              <a:rPr lang="en-CA" dirty="0"/>
              <a:t>Lasts more than 6 months</a:t>
            </a:r>
            <a:endParaRPr lang="en-US" dirty="0"/>
          </a:p>
        </p:txBody>
      </p:sp>
      <p:sp>
        <p:nvSpPr>
          <p:cNvPr id="4" name="Footer Placeholder 3"/>
          <p:cNvSpPr>
            <a:spLocks noGrp="1"/>
          </p:cNvSpPr>
          <p:nvPr>
            <p:ph type="ftr" sz="quarter" idx="11"/>
          </p:nvPr>
        </p:nvSpPr>
        <p:spPr>
          <a:xfrm>
            <a:off x="2010696" y="6356351"/>
            <a:ext cx="2738600" cy="365125"/>
          </a:xfrm>
        </p:spPr>
        <p:txBody>
          <a:bodyPr>
            <a:normAutofit/>
          </a:bodyPr>
          <a:lstStyle/>
          <a:p>
            <a:pPr algn="l">
              <a:spcAft>
                <a:spcPts val="600"/>
              </a:spcAft>
              <a:defRPr/>
            </a:pPr>
            <a:r>
              <a:rPr lang="en-CA" cap="none" spc="0">
                <a:latin typeface="Rage Italic" pitchFamily="66" charset="0"/>
                <a:cs typeface="+mn-cs"/>
              </a:rPr>
              <a:t>MCFD-EASE Introduction for Parents</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1538" r="33326" b="-1"/>
          <a:stretch/>
        </p:blipFill>
        <p:spPr bwMode="auto">
          <a:xfrm>
            <a:off x="5003292" y="10"/>
            <a:ext cx="5664708" cy="6857990"/>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a:xfrm>
            <a:off x="9664446" y="6356351"/>
            <a:ext cx="514350" cy="365125"/>
          </a:xfrm>
        </p:spPr>
        <p:txBody>
          <a:bodyPr vert="horz" lIns="91440" tIns="45720" rIns="91440" bIns="45720" rtlCol="0" anchor="ctr">
            <a:normAutofit/>
          </a:bodyPr>
          <a:lstStyle/>
          <a:p>
            <a:pPr algn="l">
              <a:spcAft>
                <a:spcPts val="600"/>
              </a:spcAft>
              <a:defRPr/>
            </a:pPr>
            <a:fld id="{11A2133D-9838-46CC-BCC7-C45E8B506388}" type="slidenum">
              <a:rPr lang="en-CA" cap="none" spc="0">
                <a:solidFill>
                  <a:srgbClr val="FFFFFF"/>
                </a:solidFill>
                <a:latin typeface="Rage Italic" pitchFamily="66" charset="0"/>
                <a:cs typeface="+mn-cs"/>
              </a:rPr>
              <a:pPr algn="l">
                <a:spcAft>
                  <a:spcPts val="600"/>
                </a:spcAft>
                <a:defRPr/>
              </a:pPr>
              <a:t>10</a:t>
            </a:fld>
            <a:endParaRPr lang="en-CA" cap="none" spc="0">
              <a:solidFill>
                <a:srgbClr val="FFFFFF"/>
              </a:solidFill>
              <a:latin typeface="Rage Italic" pitchFamily="66" charset="0"/>
              <a:cs typeface="+mn-cs"/>
            </a:endParaRPr>
          </a:p>
        </p:txBody>
      </p:sp>
      <p:sp>
        <p:nvSpPr>
          <p:cNvPr id="6" name="TextBox 5">
            <a:extLst>
              <a:ext uri="{FF2B5EF4-FFF2-40B4-BE49-F238E27FC236}">
                <a16:creationId xmlns:a16="http://schemas.microsoft.com/office/drawing/2014/main" id="{12C7D7F4-7D90-4ED7-8812-CC8ED578E0E7}"/>
              </a:ext>
            </a:extLst>
          </p:cNvPr>
          <p:cNvSpPr txBox="1"/>
          <p:nvPr/>
        </p:nvSpPr>
        <p:spPr>
          <a:xfrm>
            <a:off x="8203864" y="6657946"/>
            <a:ext cx="2464136"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4" tooltip="https://www.choosehelp.com/topics/anxiety/separation-anxiety-disorder">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CA" sz="700">
              <a:solidFill>
                <a:srgbClr val="FFFFFF"/>
              </a:solidFill>
            </a:endParaRPr>
          </a:p>
        </p:txBody>
      </p:sp>
    </p:spTree>
    <p:extLst>
      <p:ext uri="{BB962C8B-B14F-4D97-AF65-F5344CB8AC3E}">
        <p14:creationId xmlns:p14="http://schemas.microsoft.com/office/powerpoint/2010/main" val="2268280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1116959-42EF-4EEC-B109-5AFE177E4190}"/>
              </a:ext>
            </a:extLst>
          </p:cNvPr>
          <p:cNvSpPr>
            <a:spLocks noGrp="1"/>
          </p:cNvSpPr>
          <p:nvPr>
            <p:ph type="ftr" sz="quarter" idx="11"/>
          </p:nvPr>
        </p:nvSpPr>
        <p:spPr/>
        <p:txBody>
          <a:bodyPr/>
          <a:lstStyle/>
          <a:p>
            <a:pPr>
              <a:defRPr/>
            </a:pPr>
            <a:r>
              <a:rPr lang="en-US" sz="1200" cap="none" spc="0">
                <a:solidFill>
                  <a:prstClr val="black">
                    <a:tint val="75000"/>
                  </a:prstClr>
                </a:solidFill>
                <a:latin typeface="Calibri"/>
                <a:cs typeface="+mn-cs"/>
              </a:rPr>
              <a:t>MCFD-EASE Introduction for Parents</a:t>
            </a:r>
            <a:endParaRPr lang="en-CA" sz="1200" cap="none" spc="0" dirty="0">
              <a:solidFill>
                <a:prstClr val="black">
                  <a:tint val="75000"/>
                </a:prstClr>
              </a:solidFill>
              <a:latin typeface="Calibri"/>
              <a:cs typeface="+mn-cs"/>
            </a:endParaRPr>
          </a:p>
        </p:txBody>
      </p:sp>
      <p:sp>
        <p:nvSpPr>
          <p:cNvPr id="5" name="Slide Number Placeholder 4">
            <a:extLst>
              <a:ext uri="{FF2B5EF4-FFF2-40B4-BE49-F238E27FC236}">
                <a16:creationId xmlns:a16="http://schemas.microsoft.com/office/drawing/2014/main" id="{A7BDB509-EF3F-4FF2-A308-4812E179F147}"/>
              </a:ext>
            </a:extLst>
          </p:cNvPr>
          <p:cNvSpPr>
            <a:spLocks noGrp="1"/>
          </p:cNvSpPr>
          <p:nvPr>
            <p:ph type="sldNum" sz="quarter" idx="12"/>
          </p:nvPr>
        </p:nvSpPr>
        <p:spPr/>
        <p:txBody>
          <a:bodyPr/>
          <a:lstStyle/>
          <a:p>
            <a:pPr>
              <a:defRPr/>
            </a:pPr>
            <a:fld id="{C8851ECF-3189-4C04-8978-4E31D393064C}" type="slidenum">
              <a:rPr lang="en-CA" sz="1200" cap="none" spc="0">
                <a:solidFill>
                  <a:prstClr val="black">
                    <a:tint val="75000"/>
                  </a:prstClr>
                </a:solidFill>
                <a:latin typeface="Calibri"/>
                <a:cs typeface="+mn-cs"/>
              </a:rPr>
              <a:pPr>
                <a:defRPr/>
              </a:pPr>
              <a:t>11</a:t>
            </a:fld>
            <a:endParaRPr lang="en-CA" sz="1200" cap="none" spc="0">
              <a:solidFill>
                <a:prstClr val="black">
                  <a:tint val="75000"/>
                </a:prstClr>
              </a:solidFill>
              <a:latin typeface="Calibri"/>
              <a:cs typeface="+mn-cs"/>
            </a:endParaRPr>
          </a:p>
        </p:txBody>
      </p:sp>
      <p:sp>
        <p:nvSpPr>
          <p:cNvPr id="16" name="Rectangle: Rounded Corners 15">
            <a:extLst>
              <a:ext uri="{FF2B5EF4-FFF2-40B4-BE49-F238E27FC236}">
                <a16:creationId xmlns:a16="http://schemas.microsoft.com/office/drawing/2014/main" id="{322EC02E-8A94-488C-9CBA-5B913AAC8BD1}"/>
              </a:ext>
            </a:extLst>
          </p:cNvPr>
          <p:cNvSpPr/>
          <p:nvPr/>
        </p:nvSpPr>
        <p:spPr>
          <a:xfrm>
            <a:off x="3916643" y="2836467"/>
            <a:ext cx="1910443" cy="881743"/>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r>
              <a:rPr lang="en-CA" dirty="0">
                <a:solidFill>
                  <a:prstClr val="white"/>
                </a:solidFill>
                <a:latin typeface="Calibri"/>
              </a:rPr>
              <a:t>Nightmares related to old trauma</a:t>
            </a:r>
          </a:p>
        </p:txBody>
      </p:sp>
      <p:sp>
        <p:nvSpPr>
          <p:cNvPr id="9" name="Rectangle: Rounded Corners 8">
            <a:extLst>
              <a:ext uri="{FF2B5EF4-FFF2-40B4-BE49-F238E27FC236}">
                <a16:creationId xmlns:a16="http://schemas.microsoft.com/office/drawing/2014/main" id="{F4DDF1FA-5375-4299-8957-5696E5E59391}"/>
              </a:ext>
            </a:extLst>
          </p:cNvPr>
          <p:cNvSpPr/>
          <p:nvPr/>
        </p:nvSpPr>
        <p:spPr>
          <a:xfrm>
            <a:off x="5963379" y="2818047"/>
            <a:ext cx="1910443" cy="881743"/>
          </a:xfrm>
          <a:prstGeom prst="roundRect">
            <a:avLst/>
          </a:prstGeom>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r>
              <a:rPr lang="en-CA" dirty="0">
                <a:solidFill>
                  <a:prstClr val="white"/>
                </a:solidFill>
                <a:latin typeface="Calibri"/>
              </a:rPr>
              <a:t>Nerves before a big test or presentation</a:t>
            </a:r>
          </a:p>
        </p:txBody>
      </p:sp>
      <p:sp>
        <p:nvSpPr>
          <p:cNvPr id="17" name="Rectangle: Rounded Corners 16">
            <a:extLst>
              <a:ext uri="{FF2B5EF4-FFF2-40B4-BE49-F238E27FC236}">
                <a16:creationId xmlns:a16="http://schemas.microsoft.com/office/drawing/2014/main" id="{8B08B8E2-A25C-40FE-BAA0-34B5406C4FCB}"/>
              </a:ext>
            </a:extLst>
          </p:cNvPr>
          <p:cNvSpPr/>
          <p:nvPr/>
        </p:nvSpPr>
        <p:spPr>
          <a:xfrm>
            <a:off x="5991185" y="4978407"/>
            <a:ext cx="1910443" cy="881743"/>
          </a:xfrm>
          <a:prstGeom prst="roundRec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r>
              <a:rPr lang="en-CA" dirty="0">
                <a:solidFill>
                  <a:prstClr val="white"/>
                </a:solidFill>
                <a:latin typeface="Calibri"/>
              </a:rPr>
              <a:t>Avoiding objects or situations with little threat </a:t>
            </a:r>
          </a:p>
        </p:txBody>
      </p:sp>
      <p:sp>
        <p:nvSpPr>
          <p:cNvPr id="10" name="Rectangle: Rounded Corners 9">
            <a:extLst>
              <a:ext uri="{FF2B5EF4-FFF2-40B4-BE49-F238E27FC236}">
                <a16:creationId xmlns:a16="http://schemas.microsoft.com/office/drawing/2014/main" id="{C6FAC7CF-470C-4F86-B92A-1AB6BCF795F9}"/>
              </a:ext>
            </a:extLst>
          </p:cNvPr>
          <p:cNvSpPr/>
          <p:nvPr/>
        </p:nvSpPr>
        <p:spPr>
          <a:xfrm>
            <a:off x="3923995" y="3909084"/>
            <a:ext cx="1910443" cy="881743"/>
          </a:xfrm>
          <a:prstGeom prst="roundRect">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r>
              <a:rPr lang="en-CA" dirty="0">
                <a:solidFill>
                  <a:prstClr val="white"/>
                </a:solidFill>
                <a:latin typeface="Calibri"/>
              </a:rPr>
              <a:t>Worry about bills, landing a job, a breakup</a:t>
            </a:r>
          </a:p>
        </p:txBody>
      </p:sp>
      <p:sp>
        <p:nvSpPr>
          <p:cNvPr id="11" name="Rectangle: Rounded Corners 10">
            <a:extLst>
              <a:ext uri="{FF2B5EF4-FFF2-40B4-BE49-F238E27FC236}">
                <a16:creationId xmlns:a16="http://schemas.microsoft.com/office/drawing/2014/main" id="{7BEB1709-AEE8-430B-AF6F-136738B28F2F}"/>
              </a:ext>
            </a:extLst>
          </p:cNvPr>
          <p:cNvSpPr/>
          <p:nvPr/>
        </p:nvSpPr>
        <p:spPr>
          <a:xfrm>
            <a:off x="1901353" y="3368270"/>
            <a:ext cx="1910443" cy="881743"/>
          </a:xfrm>
          <a:prstGeom prst="roundRect">
            <a:avLst/>
          </a:prstGeom>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r>
              <a:rPr lang="en-CA" dirty="0">
                <a:solidFill>
                  <a:prstClr val="white"/>
                </a:solidFill>
                <a:latin typeface="Calibri"/>
              </a:rPr>
              <a:t>Difficulty sleeping right after a traumatic event</a:t>
            </a:r>
          </a:p>
        </p:txBody>
      </p:sp>
      <p:sp>
        <p:nvSpPr>
          <p:cNvPr id="7" name="Rectangle: Rounded Corners 6">
            <a:extLst>
              <a:ext uri="{FF2B5EF4-FFF2-40B4-BE49-F238E27FC236}">
                <a16:creationId xmlns:a16="http://schemas.microsoft.com/office/drawing/2014/main" id="{32925CF2-4DB6-4E1A-AB1B-9FCC0EECCD22}"/>
              </a:ext>
            </a:extLst>
          </p:cNvPr>
          <p:cNvSpPr/>
          <p:nvPr/>
        </p:nvSpPr>
        <p:spPr>
          <a:xfrm>
            <a:off x="8006254" y="3368271"/>
            <a:ext cx="1910443" cy="881743"/>
          </a:xfrm>
          <a:prstGeom prst="roundRect">
            <a:avLst/>
          </a:prstGeom>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r>
              <a:rPr lang="en-CA" dirty="0">
                <a:solidFill>
                  <a:prstClr val="white"/>
                </a:solidFill>
                <a:latin typeface="Calibri"/>
              </a:rPr>
              <a:t>Constant worry that interferes with daily life</a:t>
            </a:r>
          </a:p>
        </p:txBody>
      </p:sp>
      <p:sp>
        <p:nvSpPr>
          <p:cNvPr id="19" name="Rectangle: Rounded Corners 18">
            <a:extLst>
              <a:ext uri="{FF2B5EF4-FFF2-40B4-BE49-F238E27FC236}">
                <a16:creationId xmlns:a16="http://schemas.microsoft.com/office/drawing/2014/main" id="{D91F2195-F7E0-48CF-B7A8-71F8FC65756B}"/>
              </a:ext>
            </a:extLst>
          </p:cNvPr>
          <p:cNvSpPr/>
          <p:nvPr/>
        </p:nvSpPr>
        <p:spPr>
          <a:xfrm>
            <a:off x="5983612" y="3898227"/>
            <a:ext cx="1910443" cy="881743"/>
          </a:xfrm>
          <a:prstGeom prst="roundRect">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r>
              <a:rPr lang="en-CA" dirty="0">
                <a:solidFill>
                  <a:prstClr val="white"/>
                </a:solidFill>
                <a:latin typeface="Calibri"/>
              </a:rPr>
              <a:t>Avoiding social situations for fear of being judged</a:t>
            </a:r>
          </a:p>
        </p:txBody>
      </p:sp>
      <p:sp>
        <p:nvSpPr>
          <p:cNvPr id="20" name="Rectangle: Rounded Corners 19">
            <a:extLst>
              <a:ext uri="{FF2B5EF4-FFF2-40B4-BE49-F238E27FC236}">
                <a16:creationId xmlns:a16="http://schemas.microsoft.com/office/drawing/2014/main" id="{D73D99AC-ED56-4139-8BEA-DD9437EB8BCE}"/>
              </a:ext>
            </a:extLst>
          </p:cNvPr>
          <p:cNvSpPr/>
          <p:nvPr/>
        </p:nvSpPr>
        <p:spPr>
          <a:xfrm>
            <a:off x="1938965" y="4395999"/>
            <a:ext cx="1910443" cy="881743"/>
          </a:xfrm>
          <a:prstGeom prst="roundRect">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r>
              <a:rPr lang="en-CA" dirty="0">
                <a:solidFill>
                  <a:prstClr val="white"/>
                </a:solidFill>
                <a:latin typeface="Calibri"/>
              </a:rPr>
              <a:t>Self-conscious in uncomfortable social situation</a:t>
            </a:r>
          </a:p>
        </p:txBody>
      </p:sp>
      <p:sp>
        <p:nvSpPr>
          <p:cNvPr id="18" name="Rectangle: Rounded Corners 17">
            <a:extLst>
              <a:ext uri="{FF2B5EF4-FFF2-40B4-BE49-F238E27FC236}">
                <a16:creationId xmlns:a16="http://schemas.microsoft.com/office/drawing/2014/main" id="{276D2026-BA03-4A03-9C34-C578D4EE1720}"/>
              </a:ext>
            </a:extLst>
          </p:cNvPr>
          <p:cNvSpPr/>
          <p:nvPr/>
        </p:nvSpPr>
        <p:spPr>
          <a:xfrm>
            <a:off x="3936877" y="4981701"/>
            <a:ext cx="1910443" cy="881743"/>
          </a:xfrm>
          <a:prstGeom prst="roundRect">
            <a:avLst/>
          </a:prstGeom>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r>
              <a:rPr lang="en-CA" dirty="0">
                <a:solidFill>
                  <a:prstClr val="white"/>
                </a:solidFill>
                <a:latin typeface="Calibri"/>
              </a:rPr>
              <a:t>“Random” panic attacks and fear of having more</a:t>
            </a:r>
          </a:p>
        </p:txBody>
      </p:sp>
      <p:sp>
        <p:nvSpPr>
          <p:cNvPr id="21" name="Rectangle: Rounded Corners 20">
            <a:extLst>
              <a:ext uri="{FF2B5EF4-FFF2-40B4-BE49-F238E27FC236}">
                <a16:creationId xmlns:a16="http://schemas.microsoft.com/office/drawing/2014/main" id="{C5A04994-78C9-4AFB-9838-FB067E4FDE93}"/>
              </a:ext>
            </a:extLst>
          </p:cNvPr>
          <p:cNvSpPr/>
          <p:nvPr/>
        </p:nvSpPr>
        <p:spPr>
          <a:xfrm>
            <a:off x="8006254" y="4390352"/>
            <a:ext cx="1910443" cy="881743"/>
          </a:xfrm>
          <a:prstGeom prst="roundRect">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r>
              <a:rPr lang="en-CA" dirty="0">
                <a:solidFill>
                  <a:prstClr val="white"/>
                </a:solidFill>
                <a:latin typeface="Calibri"/>
              </a:rPr>
              <a:t>Realistic fear of a dangerous object, place, or situation</a:t>
            </a:r>
          </a:p>
        </p:txBody>
      </p:sp>
      <p:sp>
        <p:nvSpPr>
          <p:cNvPr id="26" name="Rectangle: Rounded Corners 25">
            <a:extLst>
              <a:ext uri="{FF2B5EF4-FFF2-40B4-BE49-F238E27FC236}">
                <a16:creationId xmlns:a16="http://schemas.microsoft.com/office/drawing/2014/main" id="{5BDB5813-8577-4614-BC91-3BFE85322535}"/>
              </a:ext>
            </a:extLst>
          </p:cNvPr>
          <p:cNvSpPr/>
          <p:nvPr/>
        </p:nvSpPr>
        <p:spPr>
          <a:xfrm>
            <a:off x="2567608" y="871414"/>
            <a:ext cx="2232248" cy="1512168"/>
          </a:xfrm>
          <a:prstGeom prst="roundRect">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r>
              <a:rPr lang="en-CA" sz="3200" b="1" dirty="0">
                <a:solidFill>
                  <a:prstClr val="white"/>
                </a:solidFill>
                <a:latin typeface="Calibri"/>
              </a:rPr>
              <a:t>Everyday Anxiety</a:t>
            </a:r>
          </a:p>
        </p:txBody>
      </p:sp>
      <p:sp>
        <p:nvSpPr>
          <p:cNvPr id="27" name="Rectangle: Rounded Corners 26">
            <a:extLst>
              <a:ext uri="{FF2B5EF4-FFF2-40B4-BE49-F238E27FC236}">
                <a16:creationId xmlns:a16="http://schemas.microsoft.com/office/drawing/2014/main" id="{1AC818E4-122C-49F6-B124-5E8CADC22E6C}"/>
              </a:ext>
            </a:extLst>
          </p:cNvPr>
          <p:cNvSpPr/>
          <p:nvPr/>
        </p:nvSpPr>
        <p:spPr>
          <a:xfrm>
            <a:off x="7320136" y="811433"/>
            <a:ext cx="2133600" cy="1584176"/>
          </a:xfrm>
          <a:prstGeom prst="roundRect">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r>
              <a:rPr lang="en-CA" sz="3200" b="1" dirty="0">
                <a:solidFill>
                  <a:prstClr val="white"/>
                </a:solidFill>
                <a:latin typeface="Calibri"/>
              </a:rPr>
              <a:t>Problem</a:t>
            </a:r>
          </a:p>
          <a:p>
            <a:pPr algn="ctr">
              <a:defRPr/>
            </a:pPr>
            <a:r>
              <a:rPr lang="en-CA" sz="3200" b="1" dirty="0">
                <a:solidFill>
                  <a:prstClr val="white"/>
                </a:solidFill>
                <a:latin typeface="Calibri"/>
              </a:rPr>
              <a:t>Anxiety</a:t>
            </a:r>
          </a:p>
        </p:txBody>
      </p:sp>
      <p:sp>
        <p:nvSpPr>
          <p:cNvPr id="2" name="TextBox 1">
            <a:extLst>
              <a:ext uri="{FF2B5EF4-FFF2-40B4-BE49-F238E27FC236}">
                <a16:creationId xmlns:a16="http://schemas.microsoft.com/office/drawing/2014/main" id="{F912B455-4A26-454F-9903-1EFC981C11B8}"/>
              </a:ext>
            </a:extLst>
          </p:cNvPr>
          <p:cNvSpPr txBox="1"/>
          <p:nvPr/>
        </p:nvSpPr>
        <p:spPr>
          <a:xfrm>
            <a:off x="4943872" y="1329691"/>
            <a:ext cx="2232248" cy="523220"/>
          </a:xfrm>
          <a:prstGeom prst="rect">
            <a:avLst/>
          </a:prstGeom>
          <a:noFill/>
        </p:spPr>
        <p:txBody>
          <a:bodyPr wrap="square" rtlCol="0">
            <a:spAutoFit/>
          </a:bodyPr>
          <a:lstStyle/>
          <a:p>
            <a:pPr algn="ctr">
              <a:defRPr/>
            </a:pPr>
            <a:r>
              <a:rPr lang="en-CA" sz="2800" dirty="0">
                <a:solidFill>
                  <a:prstClr val="black"/>
                </a:solidFill>
                <a:latin typeface="Calibri"/>
              </a:rPr>
              <a:t>Which Is It?</a:t>
            </a:r>
          </a:p>
        </p:txBody>
      </p:sp>
    </p:spTree>
    <p:extLst>
      <p:ext uri="{BB962C8B-B14F-4D97-AF65-F5344CB8AC3E}">
        <p14:creationId xmlns:p14="http://schemas.microsoft.com/office/powerpoint/2010/main" val="3511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grpId="1" nodeType="clickEffect">
                                  <p:stCondLst>
                                    <p:cond delay="0"/>
                                  </p:stCondLst>
                                  <p:childTnLst>
                                    <p:animMotion origin="layout" path="M 4.16667E-6 2.22222E-6 L 0.38802 -0.24653 " pathEditMode="relative" rAng="0" ptsTypes="AA">
                                      <p:cBhvr>
                                        <p:cTn id="11" dur="1000" fill="hold"/>
                                        <p:tgtEl>
                                          <p:spTgt spid="16"/>
                                        </p:tgtEl>
                                        <p:attrNameLst>
                                          <p:attrName>ppt_x</p:attrName>
                                          <p:attrName>ppt_y</p:attrName>
                                        </p:attrNameLst>
                                      </p:cBhvr>
                                      <p:rCtr x="19392" y="-12338"/>
                                    </p:animMotion>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64" presetClass="path" presetSubtype="0" accel="50000" decel="50000" fill="hold" grpId="1" nodeType="clickEffect">
                                  <p:stCondLst>
                                    <p:cond delay="0"/>
                                  </p:stCondLst>
                                  <p:childTnLst>
                                    <p:animMotion origin="layout" path="M -5.55556E-7 -1.48148E-6 L -0.34983 -0.24491 " pathEditMode="relative" rAng="0" ptsTypes="AA">
                                      <p:cBhvr>
                                        <p:cTn id="20" dur="1000" fill="hold"/>
                                        <p:tgtEl>
                                          <p:spTgt spid="9"/>
                                        </p:tgtEl>
                                        <p:attrNameLst>
                                          <p:attrName>ppt_x</p:attrName>
                                          <p:attrName>ppt_y</p:attrName>
                                        </p:attrNameLst>
                                      </p:cBhvr>
                                      <p:rCtr x="-17500" y="-12245"/>
                                    </p:animMotion>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64" presetClass="path" presetSubtype="0" accel="50000" decel="50000" fill="hold" grpId="1" nodeType="clickEffect">
                                  <p:stCondLst>
                                    <p:cond delay="0"/>
                                  </p:stCondLst>
                                  <p:childTnLst>
                                    <p:animMotion origin="layout" path="M 2.77778E-7 -4.07407E-6 L 0.08663 -0.325 " pathEditMode="relative" rAng="0" ptsTypes="AA">
                                      <p:cBhvr>
                                        <p:cTn id="29" dur="1000" fill="hold"/>
                                        <p:tgtEl>
                                          <p:spTgt spid="11"/>
                                        </p:tgtEl>
                                        <p:attrNameLst>
                                          <p:attrName>ppt_x</p:attrName>
                                          <p:attrName>ppt_y</p:attrName>
                                        </p:attrNameLst>
                                      </p:cBhvr>
                                      <p:rCtr x="4323" y="-16250"/>
                                    </p:animMotion>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randombar(horizont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64" presetClass="path" presetSubtype="0" accel="50000" decel="50000" fill="hold" grpId="1" nodeType="clickEffect">
                                  <p:stCondLst>
                                    <p:cond delay="0"/>
                                  </p:stCondLst>
                                  <p:childTnLst>
                                    <p:animMotion origin="layout" path="M -2.77778E-7 7.40741E-7 L -0.13455 -0.40394 " pathEditMode="relative" rAng="0" ptsTypes="AA">
                                      <p:cBhvr>
                                        <p:cTn id="38" dur="1000" fill="hold"/>
                                        <p:tgtEl>
                                          <p:spTgt spid="10"/>
                                        </p:tgtEl>
                                        <p:attrNameLst>
                                          <p:attrName>ppt_x</p:attrName>
                                          <p:attrName>ppt_y</p:attrName>
                                        </p:attrNameLst>
                                      </p:cBhvr>
                                      <p:rCtr x="-6736" y="-20208"/>
                                    </p:animMotion>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randombar(horizontal)">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64" presetClass="path" presetSubtype="0" accel="50000" decel="50000" fill="hold" grpId="1" nodeType="clickEffect">
                                  <p:stCondLst>
                                    <p:cond delay="0"/>
                                  </p:stCondLst>
                                  <p:childTnLst>
                                    <p:animMotion origin="layout" path="M 2.5E-6 1.11111E-6 L 0.16267 -0.40139 " pathEditMode="relative" rAng="0" ptsTypes="AA">
                                      <p:cBhvr>
                                        <p:cTn id="47" dur="1000" fill="hold"/>
                                        <p:tgtEl>
                                          <p:spTgt spid="19"/>
                                        </p:tgtEl>
                                        <p:attrNameLst>
                                          <p:attrName>ppt_x</p:attrName>
                                          <p:attrName>ppt_y</p:attrName>
                                        </p:attrNameLst>
                                      </p:cBhvr>
                                      <p:rCtr x="8125" y="-20069"/>
                                    </p:animMotion>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randombar(horizontal)">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64" presetClass="path" presetSubtype="0" accel="50000" decel="50000" fill="hold" grpId="1" nodeType="clickEffect">
                                  <p:stCondLst>
                                    <p:cond delay="0"/>
                                  </p:stCondLst>
                                  <p:childTnLst>
                                    <p:animMotion origin="layout" path="M 1.94444E-6 0.0132 L -0.06354 -0.32407 " pathEditMode="relative" rAng="0" ptsTypes="AA">
                                      <p:cBhvr>
                                        <p:cTn id="56" dur="1000" fill="hold"/>
                                        <p:tgtEl>
                                          <p:spTgt spid="7"/>
                                        </p:tgtEl>
                                        <p:attrNameLst>
                                          <p:attrName>ppt_x</p:attrName>
                                          <p:attrName>ppt_y</p:attrName>
                                        </p:attrNameLst>
                                      </p:cBhvr>
                                      <p:rCtr x="-3177" y="-16875"/>
                                    </p:animMotion>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randombar(horizontal)">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64" presetClass="path" presetSubtype="0" accel="50000" decel="50000" fill="hold" grpId="1" nodeType="clickEffect">
                                  <p:stCondLst>
                                    <p:cond delay="0"/>
                                  </p:stCondLst>
                                  <p:childTnLst>
                                    <p:animMotion origin="layout" path="M 3.61111E-6 -4.07407E-6 L 0.08246 -0.4574 " pathEditMode="relative" rAng="0" ptsTypes="AA">
                                      <p:cBhvr>
                                        <p:cTn id="65" dur="1000" fill="hold"/>
                                        <p:tgtEl>
                                          <p:spTgt spid="20"/>
                                        </p:tgtEl>
                                        <p:attrNameLst>
                                          <p:attrName>ppt_x</p:attrName>
                                          <p:attrName>ppt_y</p:attrName>
                                        </p:attrNameLst>
                                      </p:cBhvr>
                                      <p:rCtr x="4115" y="-22870"/>
                                    </p:animMotion>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randombar(horizontal)">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64" presetClass="path" presetSubtype="0" accel="50000" decel="50000" fill="hold" grpId="1" nodeType="clickEffect">
                                  <p:stCondLst>
                                    <p:cond delay="0"/>
                                  </p:stCondLst>
                                  <p:childTnLst>
                                    <p:animMotion origin="layout" path="M 8.33333E-7 -7.40741E-7 L 0.37726 -0.55949 " pathEditMode="relative" rAng="0" ptsTypes="AA">
                                      <p:cBhvr>
                                        <p:cTn id="74" dur="1000" fill="hold"/>
                                        <p:tgtEl>
                                          <p:spTgt spid="18"/>
                                        </p:tgtEl>
                                        <p:attrNameLst>
                                          <p:attrName>ppt_x</p:attrName>
                                          <p:attrName>ppt_y</p:attrName>
                                        </p:attrNameLst>
                                      </p:cBhvr>
                                      <p:rCtr x="18854" y="-27986"/>
                                    </p:animMotion>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randombar(horizontal)">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64" presetClass="path" presetSubtype="0" accel="50000" decel="50000" fill="hold" grpId="1" nodeType="clickEffect">
                                  <p:stCondLst>
                                    <p:cond delay="0"/>
                                  </p:stCondLst>
                                  <p:childTnLst>
                                    <p:animMotion origin="layout" path="M -1.94444E-6 3.7037E-6 L 0.15695 -0.5588 " pathEditMode="relative" rAng="0" ptsTypes="AA">
                                      <p:cBhvr>
                                        <p:cTn id="83" dur="1000" fill="hold"/>
                                        <p:tgtEl>
                                          <p:spTgt spid="17"/>
                                        </p:tgtEl>
                                        <p:attrNameLst>
                                          <p:attrName>ppt_x</p:attrName>
                                          <p:attrName>ppt_y</p:attrName>
                                        </p:attrNameLst>
                                      </p:cBhvr>
                                      <p:rCtr x="7847" y="-27940"/>
                                    </p:animMotion>
                                  </p:childTnLst>
                                </p:cTn>
                              </p:par>
                            </p:childTnLst>
                          </p:cTn>
                        </p:par>
                      </p:childTnLst>
                    </p:cTn>
                  </p:par>
                  <p:par>
                    <p:cTn id="84" fill="hold">
                      <p:stCondLst>
                        <p:cond delay="indefinite"/>
                      </p:stCondLst>
                      <p:childTnLst>
                        <p:par>
                          <p:cTn id="85" fill="hold">
                            <p:stCondLst>
                              <p:cond delay="0"/>
                            </p:stCondLst>
                            <p:childTnLst>
                              <p:par>
                                <p:cTn id="86" presetID="14" presetClass="entr" presetSubtype="10" fill="hold" grpId="0" nodeType="click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randombar(horizontal)">
                                      <p:cBhvr>
                                        <p:cTn id="88" dur="500"/>
                                        <p:tgtEl>
                                          <p:spTgt spid="21"/>
                                        </p:tgtEl>
                                      </p:cBhvr>
                                    </p:animEffect>
                                  </p:childTnLst>
                                </p:cTn>
                              </p:par>
                            </p:childTnLst>
                          </p:cTn>
                        </p:par>
                      </p:childTnLst>
                    </p:cTn>
                  </p:par>
                  <p:par>
                    <p:cTn id="89" fill="hold">
                      <p:stCondLst>
                        <p:cond delay="indefinite"/>
                      </p:stCondLst>
                      <p:childTnLst>
                        <p:par>
                          <p:cTn id="90" fill="hold">
                            <p:stCondLst>
                              <p:cond delay="0"/>
                            </p:stCondLst>
                            <p:childTnLst>
                              <p:par>
                                <p:cTn id="91" presetID="64" presetClass="path" presetSubtype="0" accel="50000" decel="50000" fill="hold" grpId="1" nodeType="clickEffect">
                                  <p:stCondLst>
                                    <p:cond delay="0"/>
                                  </p:stCondLst>
                                  <p:childTnLst>
                                    <p:animMotion origin="layout" path="M 1.94444E-6 1.85185E-6 L -0.58108 -0.45648 " pathEditMode="relative" rAng="0" ptsTypes="AA">
                                      <p:cBhvr>
                                        <p:cTn id="92" dur="1000" fill="hold"/>
                                        <p:tgtEl>
                                          <p:spTgt spid="21"/>
                                        </p:tgtEl>
                                        <p:attrNameLst>
                                          <p:attrName>ppt_x</p:attrName>
                                          <p:attrName>ppt_y</p:attrName>
                                        </p:attrNameLst>
                                      </p:cBhvr>
                                      <p:rCtr x="-29063" y="-228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9" grpId="0" animBg="1"/>
      <p:bldP spid="9" grpId="1" animBg="1"/>
      <p:bldP spid="17" grpId="0" animBg="1"/>
      <p:bldP spid="17" grpId="1" animBg="1"/>
      <p:bldP spid="10" grpId="0" animBg="1"/>
      <p:bldP spid="10" grpId="1" animBg="1"/>
      <p:bldP spid="11" grpId="0" animBg="1"/>
      <p:bldP spid="11" grpId="1" animBg="1"/>
      <p:bldP spid="7" grpId="0" animBg="1"/>
      <p:bldP spid="7" grpId="1" animBg="1"/>
      <p:bldP spid="19" grpId="0" animBg="1"/>
      <p:bldP spid="19" grpId="1" animBg="1"/>
      <p:bldP spid="20" grpId="0" animBg="1"/>
      <p:bldP spid="20" grpId="1" animBg="1"/>
      <p:bldP spid="18" grpId="0" animBg="1"/>
      <p:bldP spid="18" grpId="1" animBg="1"/>
      <p:bldP spid="21" grpId="0" animBg="1"/>
      <p:bldP spid="2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39A809-62BA-4A9A-9A64-004404191ED3}"/>
              </a:ext>
            </a:extLst>
          </p:cNvPr>
          <p:cNvPicPr>
            <a:picLocks noChangeAspect="1"/>
          </p:cNvPicPr>
          <p:nvPr/>
        </p:nvPicPr>
        <p:blipFill rotWithShape="1">
          <a:blip r:embed="rId3">
            <a:alphaModFix amt="90000"/>
            <a:extLst>
              <a:ext uri="{28A0092B-C50C-407E-A947-70E740481C1C}">
                <a14:useLocalDpi xmlns:a14="http://schemas.microsoft.com/office/drawing/2010/main" val="0"/>
              </a:ext>
            </a:extLst>
          </a:blip>
          <a:srcRect l="2782" r="1885"/>
          <a:stretch/>
        </p:blipFill>
        <p:spPr>
          <a:xfrm>
            <a:off x="703044" y="3"/>
            <a:ext cx="11488955" cy="6462536"/>
          </a:xfrm>
          <a:prstGeom prst="rect">
            <a:avLst/>
          </a:prstGeom>
          <a:effectLst>
            <a:softEdge rad="309856"/>
          </a:effectLst>
        </p:spPr>
      </p:pic>
      <p:sp>
        <p:nvSpPr>
          <p:cNvPr id="2" name="Title 1">
            <a:extLst>
              <a:ext uri="{FF2B5EF4-FFF2-40B4-BE49-F238E27FC236}">
                <a16:creationId xmlns:a16="http://schemas.microsoft.com/office/drawing/2014/main" id="{ED49122D-DEEF-460B-8E3A-D760EFAA3F48}"/>
              </a:ext>
            </a:extLst>
          </p:cNvPr>
          <p:cNvSpPr>
            <a:spLocks noGrp="1"/>
          </p:cNvSpPr>
          <p:nvPr>
            <p:ph type="title"/>
          </p:nvPr>
        </p:nvSpPr>
        <p:spPr>
          <a:xfrm>
            <a:off x="2667000" y="1122362"/>
            <a:ext cx="6858000" cy="2900518"/>
          </a:xfrm>
        </p:spPr>
        <p:txBody>
          <a:bodyPr vert="horz" lIns="91440" tIns="45720" rIns="91440" bIns="45720" rtlCol="0" anchor="b">
            <a:normAutofit/>
          </a:bodyPr>
          <a:lstStyle/>
          <a:p>
            <a:pPr>
              <a:lnSpc>
                <a:spcPct val="90000"/>
              </a:lnSpc>
            </a:pPr>
            <a:r>
              <a:rPr lang="en-US" sz="5400" dirty="0">
                <a:solidFill>
                  <a:srgbClr val="FFFFFF"/>
                </a:solidFill>
              </a:rPr>
              <a:t>Impact on Learning</a:t>
            </a:r>
            <a:br>
              <a:rPr lang="en-US" sz="5400" dirty="0">
                <a:solidFill>
                  <a:srgbClr val="FFFFFF"/>
                </a:solidFill>
              </a:rPr>
            </a:br>
            <a:r>
              <a:rPr lang="en-US" sz="5400" dirty="0">
                <a:solidFill>
                  <a:srgbClr val="FFFFFF"/>
                </a:solidFill>
              </a:rPr>
              <a:t> </a:t>
            </a:r>
          </a:p>
        </p:txBody>
      </p:sp>
      <p:sp>
        <p:nvSpPr>
          <p:cNvPr id="3" name="Footer Placeholder 2">
            <a:extLst>
              <a:ext uri="{FF2B5EF4-FFF2-40B4-BE49-F238E27FC236}">
                <a16:creationId xmlns:a16="http://schemas.microsoft.com/office/drawing/2014/main" id="{86466CFA-3A82-467D-A6BF-C8ABC7C4CA6C}"/>
              </a:ext>
            </a:extLst>
          </p:cNvPr>
          <p:cNvSpPr>
            <a:spLocks noGrp="1"/>
          </p:cNvSpPr>
          <p:nvPr>
            <p:ph type="ftr" sz="quarter" idx="11"/>
          </p:nvPr>
        </p:nvSpPr>
        <p:spPr>
          <a:xfrm>
            <a:off x="4552950" y="6356351"/>
            <a:ext cx="3086100" cy="365125"/>
          </a:xfrm>
        </p:spPr>
        <p:txBody>
          <a:bodyPr vert="horz" lIns="91440" tIns="45720" rIns="91440" bIns="45720" rtlCol="0" anchor="ctr">
            <a:normAutofit/>
          </a:bodyPr>
          <a:lstStyle/>
          <a:p>
            <a:pPr>
              <a:spcAft>
                <a:spcPts val="600"/>
              </a:spcAft>
              <a:defRPr/>
            </a:pPr>
            <a:r>
              <a:rPr lang="en-US" sz="1000" cap="none" spc="0">
                <a:solidFill>
                  <a:srgbClr val="FFFFFF"/>
                </a:solidFill>
                <a:latin typeface="Calibri" panose="020F0502020204030204"/>
                <a:cs typeface="+mn-cs"/>
              </a:rPr>
              <a:t>MCFD-EASE Introduction for Parents</a:t>
            </a:r>
            <a:endParaRPr lang="en-US" sz="1000" cap="none" spc="0" dirty="0">
              <a:solidFill>
                <a:srgbClr val="FFFFFF"/>
              </a:solidFill>
              <a:latin typeface="Calibri" panose="020F0502020204030204"/>
              <a:cs typeface="+mn-cs"/>
            </a:endParaRPr>
          </a:p>
        </p:txBody>
      </p:sp>
      <p:sp>
        <p:nvSpPr>
          <p:cNvPr id="4" name="Slide Number Placeholder 3">
            <a:extLst>
              <a:ext uri="{FF2B5EF4-FFF2-40B4-BE49-F238E27FC236}">
                <a16:creationId xmlns:a16="http://schemas.microsoft.com/office/drawing/2014/main" id="{C190C6FC-6F4B-4D3E-A2F9-9A5B1589B2C0}"/>
              </a:ext>
            </a:extLst>
          </p:cNvPr>
          <p:cNvSpPr>
            <a:spLocks noGrp="1"/>
          </p:cNvSpPr>
          <p:nvPr>
            <p:ph type="sldNum" sz="quarter" idx="12"/>
          </p:nvPr>
        </p:nvSpPr>
        <p:spPr>
          <a:xfrm>
            <a:off x="7981950" y="6356351"/>
            <a:ext cx="2057400" cy="365125"/>
          </a:xfrm>
        </p:spPr>
        <p:txBody>
          <a:bodyPr vert="horz" lIns="91440" tIns="45720" rIns="91440" bIns="45720" rtlCol="0" anchor="ctr">
            <a:normAutofit/>
          </a:bodyPr>
          <a:lstStyle/>
          <a:p>
            <a:pPr>
              <a:spcAft>
                <a:spcPts val="600"/>
              </a:spcAft>
              <a:defRPr/>
            </a:pPr>
            <a:fld id="{6AEC6CFC-66B5-4961-928E-ACB19D3D145F}" type="slidenum">
              <a:rPr lang="en-US" sz="1000" cap="none" spc="0">
                <a:solidFill>
                  <a:srgbClr val="FFFFFF"/>
                </a:solidFill>
                <a:latin typeface="Calibri" panose="020F0502020204030204"/>
                <a:cs typeface="+mn-cs"/>
              </a:rPr>
              <a:pPr>
                <a:spcAft>
                  <a:spcPts val="600"/>
                </a:spcAft>
                <a:defRPr/>
              </a:pPr>
              <a:t>12</a:t>
            </a:fld>
            <a:endParaRPr lang="en-US" sz="1000" cap="none" spc="0">
              <a:solidFill>
                <a:srgbClr val="FFFFFF"/>
              </a:solidFill>
              <a:latin typeface="Calibri" panose="020F0502020204030204"/>
              <a:cs typeface="+mn-cs"/>
            </a:endParaRPr>
          </a:p>
        </p:txBody>
      </p:sp>
      <p:sp>
        <p:nvSpPr>
          <p:cNvPr id="7" name="TextBox 6">
            <a:extLst>
              <a:ext uri="{FF2B5EF4-FFF2-40B4-BE49-F238E27FC236}">
                <a16:creationId xmlns:a16="http://schemas.microsoft.com/office/drawing/2014/main" id="{739E4A9B-EC29-4A69-BC7F-66032816CEDE}"/>
              </a:ext>
            </a:extLst>
          </p:cNvPr>
          <p:cNvSpPr txBox="1"/>
          <p:nvPr/>
        </p:nvSpPr>
        <p:spPr>
          <a:xfrm rot="20042974">
            <a:off x="1667525" y="3721512"/>
            <a:ext cx="1712661" cy="461665"/>
          </a:xfrm>
          <a:prstGeom prst="rect">
            <a:avLst/>
          </a:prstGeom>
          <a:noFill/>
        </p:spPr>
        <p:txBody>
          <a:bodyPr wrap="square" rtlCol="0">
            <a:spAutoFit/>
          </a:bodyPr>
          <a:lstStyle/>
          <a:p>
            <a:pPr algn="ctr">
              <a:defRPr/>
            </a:pPr>
            <a:r>
              <a:rPr lang="en-CA" sz="2400" dirty="0">
                <a:solidFill>
                  <a:prstClr val="white"/>
                </a:solidFill>
                <a:latin typeface="Calibri"/>
              </a:rPr>
              <a:t>Attendance</a:t>
            </a:r>
          </a:p>
        </p:txBody>
      </p:sp>
      <p:sp>
        <p:nvSpPr>
          <p:cNvPr id="9" name="TextBox 8">
            <a:extLst>
              <a:ext uri="{FF2B5EF4-FFF2-40B4-BE49-F238E27FC236}">
                <a16:creationId xmlns:a16="http://schemas.microsoft.com/office/drawing/2014/main" id="{24BBCF54-284C-458B-848D-10D115AAA1FD}"/>
              </a:ext>
            </a:extLst>
          </p:cNvPr>
          <p:cNvSpPr txBox="1"/>
          <p:nvPr/>
        </p:nvSpPr>
        <p:spPr>
          <a:xfrm rot="20423449">
            <a:off x="2567607" y="5372520"/>
            <a:ext cx="1440160" cy="461665"/>
          </a:xfrm>
          <a:prstGeom prst="rect">
            <a:avLst/>
          </a:prstGeom>
          <a:noFill/>
        </p:spPr>
        <p:txBody>
          <a:bodyPr wrap="square" rtlCol="0">
            <a:spAutoFit/>
          </a:bodyPr>
          <a:lstStyle/>
          <a:p>
            <a:pPr algn="ctr">
              <a:defRPr/>
            </a:pPr>
            <a:r>
              <a:rPr lang="en-CA" sz="2400" dirty="0">
                <a:solidFill>
                  <a:prstClr val="white"/>
                </a:solidFill>
                <a:latin typeface="Calibri"/>
              </a:rPr>
              <a:t>Grades</a:t>
            </a:r>
          </a:p>
        </p:txBody>
      </p:sp>
      <p:sp>
        <p:nvSpPr>
          <p:cNvPr id="12" name="TextBox 11">
            <a:extLst>
              <a:ext uri="{FF2B5EF4-FFF2-40B4-BE49-F238E27FC236}">
                <a16:creationId xmlns:a16="http://schemas.microsoft.com/office/drawing/2014/main" id="{86F807A9-583F-4D46-9B1F-A85A356429CC}"/>
              </a:ext>
            </a:extLst>
          </p:cNvPr>
          <p:cNvSpPr txBox="1"/>
          <p:nvPr/>
        </p:nvSpPr>
        <p:spPr>
          <a:xfrm rot="20423449">
            <a:off x="7459885" y="901719"/>
            <a:ext cx="2214384" cy="830997"/>
          </a:xfrm>
          <a:prstGeom prst="rect">
            <a:avLst/>
          </a:prstGeom>
          <a:noFill/>
        </p:spPr>
        <p:txBody>
          <a:bodyPr wrap="square" rtlCol="0">
            <a:spAutoFit/>
          </a:bodyPr>
          <a:lstStyle/>
          <a:p>
            <a:pPr algn="ctr">
              <a:defRPr/>
            </a:pPr>
            <a:r>
              <a:rPr lang="en-CA" sz="2400" dirty="0">
                <a:solidFill>
                  <a:prstClr val="white"/>
                </a:solidFill>
                <a:latin typeface="Calibri"/>
              </a:rPr>
              <a:t>Work completion</a:t>
            </a:r>
          </a:p>
        </p:txBody>
      </p:sp>
      <p:sp>
        <p:nvSpPr>
          <p:cNvPr id="13" name="TextBox 12">
            <a:extLst>
              <a:ext uri="{FF2B5EF4-FFF2-40B4-BE49-F238E27FC236}">
                <a16:creationId xmlns:a16="http://schemas.microsoft.com/office/drawing/2014/main" id="{4660A526-2CA5-4E3A-838F-747893B9F38C}"/>
              </a:ext>
            </a:extLst>
          </p:cNvPr>
          <p:cNvSpPr txBox="1"/>
          <p:nvPr/>
        </p:nvSpPr>
        <p:spPr>
          <a:xfrm rot="20423449">
            <a:off x="8417808" y="3213637"/>
            <a:ext cx="2214384" cy="461665"/>
          </a:xfrm>
          <a:prstGeom prst="rect">
            <a:avLst/>
          </a:prstGeom>
          <a:noFill/>
        </p:spPr>
        <p:txBody>
          <a:bodyPr wrap="square" rtlCol="0">
            <a:spAutoFit/>
          </a:bodyPr>
          <a:lstStyle/>
          <a:p>
            <a:pPr algn="ctr">
              <a:defRPr/>
            </a:pPr>
            <a:r>
              <a:rPr lang="en-CA" sz="2400" dirty="0">
                <a:solidFill>
                  <a:prstClr val="white"/>
                </a:solidFill>
                <a:latin typeface="Calibri"/>
              </a:rPr>
              <a:t>Socialization</a:t>
            </a:r>
          </a:p>
        </p:txBody>
      </p:sp>
      <p:sp>
        <p:nvSpPr>
          <p:cNvPr id="14" name="TextBox 13">
            <a:extLst>
              <a:ext uri="{FF2B5EF4-FFF2-40B4-BE49-F238E27FC236}">
                <a16:creationId xmlns:a16="http://schemas.microsoft.com/office/drawing/2014/main" id="{4315649F-C886-415F-A467-0E6486FD85EE}"/>
              </a:ext>
            </a:extLst>
          </p:cNvPr>
          <p:cNvSpPr txBox="1"/>
          <p:nvPr/>
        </p:nvSpPr>
        <p:spPr>
          <a:xfrm rot="20423449">
            <a:off x="2636866" y="1189863"/>
            <a:ext cx="1596979" cy="461665"/>
          </a:xfrm>
          <a:prstGeom prst="rect">
            <a:avLst/>
          </a:prstGeom>
          <a:noFill/>
        </p:spPr>
        <p:txBody>
          <a:bodyPr wrap="square" rtlCol="0">
            <a:spAutoFit/>
          </a:bodyPr>
          <a:lstStyle/>
          <a:p>
            <a:pPr algn="ctr">
              <a:defRPr/>
            </a:pPr>
            <a:r>
              <a:rPr lang="en-CA" sz="2400" dirty="0">
                <a:solidFill>
                  <a:prstClr val="white"/>
                </a:solidFill>
                <a:latin typeface="Calibri"/>
              </a:rPr>
              <a:t>Avoidance</a:t>
            </a:r>
          </a:p>
        </p:txBody>
      </p:sp>
      <p:sp>
        <p:nvSpPr>
          <p:cNvPr id="15" name="TextBox 14">
            <a:extLst>
              <a:ext uri="{FF2B5EF4-FFF2-40B4-BE49-F238E27FC236}">
                <a16:creationId xmlns:a16="http://schemas.microsoft.com/office/drawing/2014/main" id="{47CA16A3-954A-4F48-BF9D-FE1D6B06E2F8}"/>
              </a:ext>
            </a:extLst>
          </p:cNvPr>
          <p:cNvSpPr txBox="1"/>
          <p:nvPr/>
        </p:nvSpPr>
        <p:spPr>
          <a:xfrm rot="20423449">
            <a:off x="4730455" y="727259"/>
            <a:ext cx="2330631" cy="830997"/>
          </a:xfrm>
          <a:prstGeom prst="rect">
            <a:avLst/>
          </a:prstGeom>
          <a:noFill/>
        </p:spPr>
        <p:txBody>
          <a:bodyPr wrap="square" rtlCol="0">
            <a:spAutoFit/>
          </a:bodyPr>
          <a:lstStyle/>
          <a:p>
            <a:pPr algn="ctr">
              <a:defRPr/>
            </a:pPr>
            <a:r>
              <a:rPr lang="en-CA" sz="2400" dirty="0">
                <a:solidFill>
                  <a:prstClr val="white"/>
                </a:solidFill>
                <a:latin typeface="Calibri"/>
              </a:rPr>
              <a:t>Problem Behaviour</a:t>
            </a:r>
          </a:p>
        </p:txBody>
      </p:sp>
      <p:sp>
        <p:nvSpPr>
          <p:cNvPr id="16" name="TextBox 15">
            <a:extLst>
              <a:ext uri="{FF2B5EF4-FFF2-40B4-BE49-F238E27FC236}">
                <a16:creationId xmlns:a16="http://schemas.microsoft.com/office/drawing/2014/main" id="{FA41DA43-B2A9-4C4B-8DDC-14CD313AA57C}"/>
              </a:ext>
            </a:extLst>
          </p:cNvPr>
          <p:cNvSpPr txBox="1"/>
          <p:nvPr/>
        </p:nvSpPr>
        <p:spPr>
          <a:xfrm rot="20423449">
            <a:off x="4896635" y="5656846"/>
            <a:ext cx="2129985" cy="461665"/>
          </a:xfrm>
          <a:prstGeom prst="rect">
            <a:avLst/>
          </a:prstGeom>
          <a:noFill/>
        </p:spPr>
        <p:txBody>
          <a:bodyPr wrap="square" rtlCol="0">
            <a:spAutoFit/>
          </a:bodyPr>
          <a:lstStyle/>
          <a:p>
            <a:pPr algn="ctr">
              <a:defRPr/>
            </a:pPr>
            <a:r>
              <a:rPr lang="en-CA" sz="2400" dirty="0">
                <a:solidFill>
                  <a:prstClr val="white"/>
                </a:solidFill>
                <a:latin typeface="Calibri"/>
              </a:rPr>
              <a:t>Memory</a:t>
            </a:r>
          </a:p>
        </p:txBody>
      </p:sp>
      <p:sp>
        <p:nvSpPr>
          <p:cNvPr id="17" name="TextBox 16">
            <a:extLst>
              <a:ext uri="{FF2B5EF4-FFF2-40B4-BE49-F238E27FC236}">
                <a16:creationId xmlns:a16="http://schemas.microsoft.com/office/drawing/2014/main" id="{A4A86789-FBE2-457A-A060-EEA07AA7FD20}"/>
              </a:ext>
            </a:extLst>
          </p:cNvPr>
          <p:cNvSpPr txBox="1"/>
          <p:nvPr/>
        </p:nvSpPr>
        <p:spPr>
          <a:xfrm rot="20423449">
            <a:off x="8195488" y="5214913"/>
            <a:ext cx="2129985" cy="461665"/>
          </a:xfrm>
          <a:prstGeom prst="rect">
            <a:avLst/>
          </a:prstGeom>
          <a:noFill/>
        </p:spPr>
        <p:txBody>
          <a:bodyPr wrap="square" rtlCol="0">
            <a:spAutoFit/>
          </a:bodyPr>
          <a:lstStyle/>
          <a:p>
            <a:pPr algn="ctr">
              <a:defRPr/>
            </a:pPr>
            <a:r>
              <a:rPr lang="en-CA" sz="2400" dirty="0">
                <a:solidFill>
                  <a:prstClr val="white"/>
                </a:solidFill>
                <a:latin typeface="Calibri"/>
              </a:rPr>
              <a:t>Concentration</a:t>
            </a:r>
          </a:p>
        </p:txBody>
      </p:sp>
    </p:spTree>
    <p:extLst>
      <p:ext uri="{BB962C8B-B14F-4D97-AF65-F5344CB8AC3E}">
        <p14:creationId xmlns:p14="http://schemas.microsoft.com/office/powerpoint/2010/main" val="129833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3" grpId="0"/>
      <p:bldP spid="14"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39A809-62BA-4A9A-9A64-004404191E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5760" y="1"/>
            <a:ext cx="11460480" cy="6857999"/>
          </a:xfrm>
          <a:prstGeom prst="rect">
            <a:avLst/>
          </a:prstGeom>
          <a:effectLst>
            <a:softEdge rad="324384"/>
          </a:effectLst>
        </p:spPr>
      </p:pic>
      <p:sp>
        <p:nvSpPr>
          <p:cNvPr id="2" name="Title 1">
            <a:extLst>
              <a:ext uri="{FF2B5EF4-FFF2-40B4-BE49-F238E27FC236}">
                <a16:creationId xmlns:a16="http://schemas.microsoft.com/office/drawing/2014/main" id="{ED49122D-DEEF-460B-8E3A-D760EFAA3F48}"/>
              </a:ext>
            </a:extLst>
          </p:cNvPr>
          <p:cNvSpPr>
            <a:spLocks noGrp="1"/>
          </p:cNvSpPr>
          <p:nvPr>
            <p:ph type="title"/>
          </p:nvPr>
        </p:nvSpPr>
        <p:spPr>
          <a:xfrm>
            <a:off x="2667000" y="1122362"/>
            <a:ext cx="6858000" cy="2900518"/>
          </a:xfrm>
        </p:spPr>
        <p:txBody>
          <a:bodyPr vert="horz" lIns="91440" tIns="45720" rIns="91440" bIns="45720" rtlCol="0" anchor="b">
            <a:normAutofit/>
          </a:bodyPr>
          <a:lstStyle/>
          <a:p>
            <a:pPr>
              <a:lnSpc>
                <a:spcPct val="90000"/>
              </a:lnSpc>
            </a:pPr>
            <a:r>
              <a:rPr lang="en-US" sz="5400" dirty="0">
                <a:solidFill>
                  <a:srgbClr val="FFFFFF"/>
                </a:solidFill>
              </a:rPr>
              <a:t>Impact at Home</a:t>
            </a:r>
            <a:br>
              <a:rPr lang="en-US" sz="5400" dirty="0">
                <a:solidFill>
                  <a:srgbClr val="FFFFFF"/>
                </a:solidFill>
              </a:rPr>
            </a:br>
            <a:r>
              <a:rPr lang="en-US" sz="5400" dirty="0">
                <a:solidFill>
                  <a:srgbClr val="FFFFFF"/>
                </a:solidFill>
              </a:rPr>
              <a:t> </a:t>
            </a:r>
          </a:p>
        </p:txBody>
      </p:sp>
      <p:sp>
        <p:nvSpPr>
          <p:cNvPr id="3" name="Footer Placeholder 2">
            <a:extLst>
              <a:ext uri="{FF2B5EF4-FFF2-40B4-BE49-F238E27FC236}">
                <a16:creationId xmlns:a16="http://schemas.microsoft.com/office/drawing/2014/main" id="{86466CFA-3A82-467D-A6BF-C8ABC7C4CA6C}"/>
              </a:ext>
            </a:extLst>
          </p:cNvPr>
          <p:cNvSpPr>
            <a:spLocks noGrp="1"/>
          </p:cNvSpPr>
          <p:nvPr>
            <p:ph type="ftr" sz="quarter" idx="11"/>
          </p:nvPr>
        </p:nvSpPr>
        <p:spPr>
          <a:xfrm>
            <a:off x="4552950" y="6356351"/>
            <a:ext cx="3086100" cy="365125"/>
          </a:xfrm>
        </p:spPr>
        <p:txBody>
          <a:bodyPr vert="horz" lIns="91440" tIns="45720" rIns="91440" bIns="45720" rtlCol="0" anchor="ctr">
            <a:normAutofit/>
          </a:bodyPr>
          <a:lstStyle/>
          <a:p>
            <a:pPr>
              <a:spcAft>
                <a:spcPts val="600"/>
              </a:spcAft>
              <a:defRPr/>
            </a:pPr>
            <a:r>
              <a:rPr lang="en-US" sz="1000" cap="none" spc="0">
                <a:solidFill>
                  <a:srgbClr val="FFFFFF"/>
                </a:solidFill>
                <a:latin typeface="Calibri" panose="020F0502020204030204"/>
                <a:cs typeface="+mn-cs"/>
              </a:rPr>
              <a:t>MCFD-EASE Introduction for Parents</a:t>
            </a:r>
            <a:endParaRPr lang="en-US" sz="1000" cap="none" spc="0" dirty="0">
              <a:solidFill>
                <a:srgbClr val="FFFFFF"/>
              </a:solidFill>
              <a:latin typeface="Calibri" panose="020F0502020204030204"/>
              <a:cs typeface="+mn-cs"/>
            </a:endParaRPr>
          </a:p>
        </p:txBody>
      </p:sp>
      <p:sp>
        <p:nvSpPr>
          <p:cNvPr id="4" name="Slide Number Placeholder 3">
            <a:extLst>
              <a:ext uri="{FF2B5EF4-FFF2-40B4-BE49-F238E27FC236}">
                <a16:creationId xmlns:a16="http://schemas.microsoft.com/office/drawing/2014/main" id="{C190C6FC-6F4B-4D3E-A2F9-9A5B1589B2C0}"/>
              </a:ext>
            </a:extLst>
          </p:cNvPr>
          <p:cNvSpPr>
            <a:spLocks noGrp="1"/>
          </p:cNvSpPr>
          <p:nvPr>
            <p:ph type="sldNum" sz="quarter" idx="12"/>
          </p:nvPr>
        </p:nvSpPr>
        <p:spPr>
          <a:xfrm>
            <a:off x="7981950" y="6356351"/>
            <a:ext cx="2057400" cy="365125"/>
          </a:xfrm>
        </p:spPr>
        <p:txBody>
          <a:bodyPr vert="horz" lIns="91440" tIns="45720" rIns="91440" bIns="45720" rtlCol="0" anchor="ctr">
            <a:normAutofit/>
          </a:bodyPr>
          <a:lstStyle/>
          <a:p>
            <a:pPr>
              <a:spcAft>
                <a:spcPts val="600"/>
              </a:spcAft>
              <a:defRPr/>
            </a:pPr>
            <a:fld id="{6AEC6CFC-66B5-4961-928E-ACB19D3D145F}" type="slidenum">
              <a:rPr lang="en-US" sz="1000" cap="none" spc="0">
                <a:solidFill>
                  <a:srgbClr val="FFFFFF"/>
                </a:solidFill>
                <a:latin typeface="Calibri" panose="020F0502020204030204"/>
                <a:cs typeface="+mn-cs"/>
              </a:rPr>
              <a:pPr>
                <a:spcAft>
                  <a:spcPts val="600"/>
                </a:spcAft>
                <a:defRPr/>
              </a:pPr>
              <a:t>13</a:t>
            </a:fld>
            <a:endParaRPr lang="en-US" sz="1000" cap="none" spc="0">
              <a:solidFill>
                <a:srgbClr val="FFFFFF"/>
              </a:solidFill>
              <a:latin typeface="Calibri" panose="020F0502020204030204"/>
              <a:cs typeface="+mn-cs"/>
            </a:endParaRPr>
          </a:p>
        </p:txBody>
      </p:sp>
      <p:sp>
        <p:nvSpPr>
          <p:cNvPr id="7" name="TextBox 6">
            <a:extLst>
              <a:ext uri="{FF2B5EF4-FFF2-40B4-BE49-F238E27FC236}">
                <a16:creationId xmlns:a16="http://schemas.microsoft.com/office/drawing/2014/main" id="{739E4A9B-EC29-4A69-BC7F-66032816CEDE}"/>
              </a:ext>
            </a:extLst>
          </p:cNvPr>
          <p:cNvSpPr txBox="1"/>
          <p:nvPr/>
        </p:nvSpPr>
        <p:spPr>
          <a:xfrm rot="20423449">
            <a:off x="1989210" y="3684987"/>
            <a:ext cx="1712661" cy="461665"/>
          </a:xfrm>
          <a:prstGeom prst="rect">
            <a:avLst/>
          </a:prstGeom>
          <a:noFill/>
        </p:spPr>
        <p:txBody>
          <a:bodyPr wrap="square" rtlCol="0">
            <a:spAutoFit/>
          </a:bodyPr>
          <a:lstStyle/>
          <a:p>
            <a:pPr algn="ctr">
              <a:defRPr/>
            </a:pPr>
            <a:r>
              <a:rPr lang="en-CA" sz="2400" dirty="0">
                <a:solidFill>
                  <a:prstClr val="white"/>
                </a:solidFill>
                <a:latin typeface="Calibri"/>
              </a:rPr>
              <a:t>Attendance</a:t>
            </a:r>
          </a:p>
        </p:txBody>
      </p:sp>
      <p:sp>
        <p:nvSpPr>
          <p:cNvPr id="9" name="TextBox 8">
            <a:extLst>
              <a:ext uri="{FF2B5EF4-FFF2-40B4-BE49-F238E27FC236}">
                <a16:creationId xmlns:a16="http://schemas.microsoft.com/office/drawing/2014/main" id="{24BBCF54-284C-458B-848D-10D115AAA1FD}"/>
              </a:ext>
            </a:extLst>
          </p:cNvPr>
          <p:cNvSpPr txBox="1"/>
          <p:nvPr/>
        </p:nvSpPr>
        <p:spPr>
          <a:xfrm rot="20423449">
            <a:off x="2524870" y="5125221"/>
            <a:ext cx="2913920" cy="461665"/>
          </a:xfrm>
          <a:prstGeom prst="rect">
            <a:avLst/>
          </a:prstGeom>
          <a:noFill/>
        </p:spPr>
        <p:txBody>
          <a:bodyPr wrap="square" rtlCol="0">
            <a:spAutoFit/>
          </a:bodyPr>
          <a:lstStyle/>
          <a:p>
            <a:pPr algn="ctr">
              <a:defRPr/>
            </a:pPr>
            <a:r>
              <a:rPr lang="en-CA" sz="2400" dirty="0">
                <a:solidFill>
                  <a:prstClr val="white"/>
                </a:solidFill>
                <a:latin typeface="Calibri"/>
              </a:rPr>
              <a:t>Overly Controlling </a:t>
            </a:r>
          </a:p>
        </p:txBody>
      </p:sp>
      <p:sp>
        <p:nvSpPr>
          <p:cNvPr id="12" name="TextBox 11">
            <a:extLst>
              <a:ext uri="{FF2B5EF4-FFF2-40B4-BE49-F238E27FC236}">
                <a16:creationId xmlns:a16="http://schemas.microsoft.com/office/drawing/2014/main" id="{86F807A9-583F-4D46-9B1F-A85A356429CC}"/>
              </a:ext>
            </a:extLst>
          </p:cNvPr>
          <p:cNvSpPr txBox="1"/>
          <p:nvPr/>
        </p:nvSpPr>
        <p:spPr>
          <a:xfrm rot="20423449">
            <a:off x="7841074" y="1274162"/>
            <a:ext cx="2485799" cy="461665"/>
          </a:xfrm>
          <a:prstGeom prst="rect">
            <a:avLst/>
          </a:prstGeom>
          <a:noFill/>
        </p:spPr>
        <p:txBody>
          <a:bodyPr wrap="square" rtlCol="0">
            <a:spAutoFit/>
          </a:bodyPr>
          <a:lstStyle/>
          <a:p>
            <a:pPr algn="ctr">
              <a:defRPr/>
            </a:pPr>
            <a:r>
              <a:rPr lang="en-CA" sz="2400" dirty="0">
                <a:solidFill>
                  <a:prstClr val="white"/>
                </a:solidFill>
                <a:latin typeface="Calibri"/>
              </a:rPr>
              <a:t>Chore completion</a:t>
            </a:r>
          </a:p>
        </p:txBody>
      </p:sp>
      <p:sp>
        <p:nvSpPr>
          <p:cNvPr id="13" name="TextBox 12">
            <a:extLst>
              <a:ext uri="{FF2B5EF4-FFF2-40B4-BE49-F238E27FC236}">
                <a16:creationId xmlns:a16="http://schemas.microsoft.com/office/drawing/2014/main" id="{4660A526-2CA5-4E3A-838F-747893B9F38C}"/>
              </a:ext>
            </a:extLst>
          </p:cNvPr>
          <p:cNvSpPr txBox="1"/>
          <p:nvPr/>
        </p:nvSpPr>
        <p:spPr>
          <a:xfrm rot="20423449">
            <a:off x="8114793" y="3754227"/>
            <a:ext cx="2214384" cy="461665"/>
          </a:xfrm>
          <a:prstGeom prst="rect">
            <a:avLst/>
          </a:prstGeom>
          <a:noFill/>
        </p:spPr>
        <p:txBody>
          <a:bodyPr wrap="square" rtlCol="0">
            <a:spAutoFit/>
          </a:bodyPr>
          <a:lstStyle/>
          <a:p>
            <a:pPr algn="ctr">
              <a:defRPr/>
            </a:pPr>
            <a:r>
              <a:rPr lang="en-CA" sz="2400" dirty="0">
                <a:solidFill>
                  <a:prstClr val="white"/>
                </a:solidFill>
                <a:latin typeface="Calibri"/>
              </a:rPr>
              <a:t>Socialization</a:t>
            </a:r>
          </a:p>
        </p:txBody>
      </p:sp>
      <p:sp>
        <p:nvSpPr>
          <p:cNvPr id="14" name="TextBox 13">
            <a:extLst>
              <a:ext uri="{FF2B5EF4-FFF2-40B4-BE49-F238E27FC236}">
                <a16:creationId xmlns:a16="http://schemas.microsoft.com/office/drawing/2014/main" id="{4315649F-C886-415F-A467-0E6486FD85EE}"/>
              </a:ext>
            </a:extLst>
          </p:cNvPr>
          <p:cNvSpPr txBox="1"/>
          <p:nvPr/>
        </p:nvSpPr>
        <p:spPr>
          <a:xfrm rot="20423449">
            <a:off x="2163090" y="1423307"/>
            <a:ext cx="1596979" cy="461665"/>
          </a:xfrm>
          <a:prstGeom prst="rect">
            <a:avLst/>
          </a:prstGeom>
          <a:noFill/>
        </p:spPr>
        <p:txBody>
          <a:bodyPr wrap="square" rtlCol="0">
            <a:spAutoFit/>
          </a:bodyPr>
          <a:lstStyle/>
          <a:p>
            <a:pPr algn="ctr">
              <a:defRPr/>
            </a:pPr>
            <a:r>
              <a:rPr lang="en-CA" sz="2400" dirty="0">
                <a:solidFill>
                  <a:prstClr val="white"/>
                </a:solidFill>
                <a:latin typeface="Calibri"/>
              </a:rPr>
              <a:t>Avoidance</a:t>
            </a:r>
          </a:p>
        </p:txBody>
      </p:sp>
      <p:sp>
        <p:nvSpPr>
          <p:cNvPr id="15" name="TextBox 14">
            <a:extLst>
              <a:ext uri="{FF2B5EF4-FFF2-40B4-BE49-F238E27FC236}">
                <a16:creationId xmlns:a16="http://schemas.microsoft.com/office/drawing/2014/main" id="{47CA16A3-954A-4F48-BF9D-FE1D6B06E2F8}"/>
              </a:ext>
            </a:extLst>
          </p:cNvPr>
          <p:cNvSpPr txBox="1"/>
          <p:nvPr/>
        </p:nvSpPr>
        <p:spPr>
          <a:xfrm rot="20423449">
            <a:off x="4730455" y="727259"/>
            <a:ext cx="2330631" cy="830997"/>
          </a:xfrm>
          <a:prstGeom prst="rect">
            <a:avLst/>
          </a:prstGeom>
          <a:noFill/>
        </p:spPr>
        <p:txBody>
          <a:bodyPr wrap="square" rtlCol="0">
            <a:spAutoFit/>
          </a:bodyPr>
          <a:lstStyle/>
          <a:p>
            <a:pPr algn="ctr">
              <a:defRPr/>
            </a:pPr>
            <a:r>
              <a:rPr lang="en-CA" sz="2400" dirty="0">
                <a:solidFill>
                  <a:prstClr val="white"/>
                </a:solidFill>
                <a:latin typeface="Calibri"/>
              </a:rPr>
              <a:t>Problem Behaviour</a:t>
            </a:r>
          </a:p>
        </p:txBody>
      </p:sp>
      <p:sp>
        <p:nvSpPr>
          <p:cNvPr id="16" name="TextBox 15">
            <a:extLst>
              <a:ext uri="{FF2B5EF4-FFF2-40B4-BE49-F238E27FC236}">
                <a16:creationId xmlns:a16="http://schemas.microsoft.com/office/drawing/2014/main" id="{FA41DA43-B2A9-4C4B-8DDC-14CD313AA57C}"/>
              </a:ext>
            </a:extLst>
          </p:cNvPr>
          <p:cNvSpPr txBox="1"/>
          <p:nvPr/>
        </p:nvSpPr>
        <p:spPr>
          <a:xfrm rot="20423449">
            <a:off x="-7976684" y="5913504"/>
            <a:ext cx="2129985" cy="461665"/>
          </a:xfrm>
          <a:prstGeom prst="rect">
            <a:avLst/>
          </a:prstGeom>
          <a:noFill/>
        </p:spPr>
        <p:txBody>
          <a:bodyPr wrap="square" rtlCol="0">
            <a:spAutoFit/>
          </a:bodyPr>
          <a:lstStyle/>
          <a:p>
            <a:pPr algn="ctr">
              <a:defRPr/>
            </a:pPr>
            <a:r>
              <a:rPr lang="en-CA" sz="2400" dirty="0">
                <a:solidFill>
                  <a:prstClr val="white"/>
                </a:solidFill>
                <a:latin typeface="Calibri"/>
              </a:rPr>
              <a:t>Memory</a:t>
            </a:r>
          </a:p>
        </p:txBody>
      </p:sp>
      <p:sp>
        <p:nvSpPr>
          <p:cNvPr id="17" name="TextBox 16">
            <a:extLst>
              <a:ext uri="{FF2B5EF4-FFF2-40B4-BE49-F238E27FC236}">
                <a16:creationId xmlns:a16="http://schemas.microsoft.com/office/drawing/2014/main" id="{A4A86789-FBE2-457A-A060-EEA07AA7FD20}"/>
              </a:ext>
            </a:extLst>
          </p:cNvPr>
          <p:cNvSpPr txBox="1"/>
          <p:nvPr/>
        </p:nvSpPr>
        <p:spPr>
          <a:xfrm rot="20423449">
            <a:off x="5695250" y="5125220"/>
            <a:ext cx="2129985" cy="461665"/>
          </a:xfrm>
          <a:prstGeom prst="rect">
            <a:avLst/>
          </a:prstGeom>
          <a:noFill/>
        </p:spPr>
        <p:txBody>
          <a:bodyPr wrap="square" rtlCol="0">
            <a:spAutoFit/>
          </a:bodyPr>
          <a:lstStyle/>
          <a:p>
            <a:pPr algn="ctr">
              <a:defRPr/>
            </a:pPr>
            <a:r>
              <a:rPr lang="en-CA" sz="2400" dirty="0">
                <a:solidFill>
                  <a:prstClr val="white"/>
                </a:solidFill>
                <a:latin typeface="Calibri"/>
              </a:rPr>
              <a:t>Daily Activities</a:t>
            </a:r>
          </a:p>
        </p:txBody>
      </p:sp>
    </p:spTree>
    <p:extLst>
      <p:ext uri="{BB962C8B-B14F-4D97-AF65-F5344CB8AC3E}">
        <p14:creationId xmlns:p14="http://schemas.microsoft.com/office/powerpoint/2010/main" val="316072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3" grpId="0"/>
      <p:bldP spid="14"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1A30DE5-074B-47D6-A40E-68A60B52C496}"/>
              </a:ext>
            </a:extLst>
          </p:cNvPr>
          <p:cNvSpPr>
            <a:spLocks noGrp="1"/>
          </p:cNvSpPr>
          <p:nvPr>
            <p:ph type="title"/>
          </p:nvPr>
        </p:nvSpPr>
        <p:spPr>
          <a:xfrm>
            <a:off x="1981200" y="274638"/>
            <a:ext cx="8229600" cy="1143000"/>
          </a:xfrm>
        </p:spPr>
        <p:txBody>
          <a:bodyPr>
            <a:normAutofit fontScale="90000"/>
          </a:bodyPr>
          <a:lstStyle/>
          <a:p>
            <a:br>
              <a:rPr lang="en-US" sz="4900" b="1" dirty="0"/>
            </a:br>
            <a:r>
              <a:rPr lang="en-US" sz="4900" b="1" dirty="0"/>
              <a:t>EASE at Home</a:t>
            </a:r>
            <a:br>
              <a:rPr lang="en-US" dirty="0"/>
            </a:br>
            <a:r>
              <a:rPr lang="en-US" dirty="0"/>
              <a:t> </a:t>
            </a:r>
          </a:p>
        </p:txBody>
      </p:sp>
      <p:sp>
        <p:nvSpPr>
          <p:cNvPr id="10" name="Content Placeholder 2">
            <a:extLst>
              <a:ext uri="{FF2B5EF4-FFF2-40B4-BE49-F238E27FC236}">
                <a16:creationId xmlns:a16="http://schemas.microsoft.com/office/drawing/2014/main" id="{412FC2D2-63F8-4C69-A836-C075E6BC5C45}"/>
              </a:ext>
            </a:extLst>
          </p:cNvPr>
          <p:cNvSpPr>
            <a:spLocks noGrp="1"/>
          </p:cNvSpPr>
          <p:nvPr>
            <p:ph idx="1"/>
          </p:nvPr>
        </p:nvSpPr>
        <p:spPr>
          <a:xfrm>
            <a:off x="1981200" y="1600201"/>
            <a:ext cx="8229600" cy="4525963"/>
          </a:xfrm>
        </p:spPr>
        <p:txBody>
          <a:bodyPr>
            <a:normAutofit fontScale="92500" lnSpcReduction="20000"/>
          </a:bodyPr>
          <a:lstStyle/>
          <a:p>
            <a:endParaRPr lang="en-US" dirty="0"/>
          </a:p>
          <a:p>
            <a:endParaRPr lang="en-US" dirty="0"/>
          </a:p>
          <a:p>
            <a:endParaRPr lang="en-US" dirty="0"/>
          </a:p>
          <a:p>
            <a:endParaRPr lang="en-US" dirty="0"/>
          </a:p>
          <a:p>
            <a:r>
              <a:rPr lang="en-US" dirty="0"/>
              <a:t>EASE lessons have been adapted  for use by parents and caregivers</a:t>
            </a:r>
          </a:p>
          <a:p>
            <a:endParaRPr lang="en-US" dirty="0"/>
          </a:p>
          <a:p>
            <a:endParaRPr lang="en-US" dirty="0"/>
          </a:p>
          <a:p>
            <a:endParaRPr lang="en-US" dirty="0"/>
          </a:p>
          <a:p>
            <a:endParaRPr lang="en-US" dirty="0"/>
          </a:p>
          <a:p>
            <a:pPr algn="ctr"/>
            <a:r>
              <a:rPr lang="en-US" dirty="0"/>
              <a:t>For more information please visit:</a:t>
            </a:r>
          </a:p>
          <a:p>
            <a:pPr algn="ctr"/>
            <a:r>
              <a:rPr lang="en-CA" b="1" dirty="0">
                <a:hlinkClick r:id="rId3"/>
              </a:rPr>
              <a:t>www.healthymindsbc.gov.bc.ca</a:t>
            </a:r>
            <a:endParaRPr lang="en-US" dirty="0"/>
          </a:p>
        </p:txBody>
      </p:sp>
      <p:sp>
        <p:nvSpPr>
          <p:cNvPr id="2" name="Footer Placeholder 1">
            <a:extLst>
              <a:ext uri="{FF2B5EF4-FFF2-40B4-BE49-F238E27FC236}">
                <a16:creationId xmlns:a16="http://schemas.microsoft.com/office/drawing/2014/main" id="{F1E5B51A-C38A-48E9-9E96-C2A5FA717D4D}"/>
              </a:ext>
            </a:extLst>
          </p:cNvPr>
          <p:cNvSpPr>
            <a:spLocks noGrp="1"/>
          </p:cNvSpPr>
          <p:nvPr>
            <p:ph type="ftr" sz="quarter" idx="11"/>
          </p:nvPr>
        </p:nvSpPr>
        <p:spPr>
          <a:xfrm>
            <a:off x="4648200" y="6356351"/>
            <a:ext cx="2895600" cy="365125"/>
          </a:xfrm>
        </p:spPr>
        <p:txBody>
          <a:bodyPr anchor="ctr">
            <a:normAutofit/>
          </a:bodyPr>
          <a:lstStyle/>
          <a:p>
            <a:pPr>
              <a:spcAft>
                <a:spcPts val="600"/>
              </a:spcAft>
            </a:pPr>
            <a:r>
              <a:rPr lang="en-US"/>
              <a:t>MCFD-EASE Introduction for Parents</a:t>
            </a:r>
            <a:endParaRPr lang="en-CA"/>
          </a:p>
        </p:txBody>
      </p:sp>
      <p:sp>
        <p:nvSpPr>
          <p:cNvPr id="3" name="Slide Number Placeholder 2">
            <a:extLst>
              <a:ext uri="{FF2B5EF4-FFF2-40B4-BE49-F238E27FC236}">
                <a16:creationId xmlns:a16="http://schemas.microsoft.com/office/drawing/2014/main" id="{99F32D66-5327-4987-866B-6678DB1408FA}"/>
              </a:ext>
            </a:extLst>
          </p:cNvPr>
          <p:cNvSpPr>
            <a:spLocks noGrp="1"/>
          </p:cNvSpPr>
          <p:nvPr>
            <p:ph type="sldNum" sz="quarter" idx="12"/>
          </p:nvPr>
        </p:nvSpPr>
        <p:spPr>
          <a:xfrm>
            <a:off x="8077200" y="6356351"/>
            <a:ext cx="2133600" cy="365125"/>
          </a:xfrm>
        </p:spPr>
        <p:txBody>
          <a:bodyPr anchor="ctr">
            <a:normAutofit/>
          </a:bodyPr>
          <a:lstStyle/>
          <a:p>
            <a:pPr>
              <a:spcAft>
                <a:spcPts val="600"/>
              </a:spcAft>
            </a:pPr>
            <a:fld id="{D95EED4D-819A-4F61-A992-D4D0178CAD13}" type="slidenum">
              <a:rPr lang="en-CA" smtClean="0"/>
              <a:pPr>
                <a:spcAft>
                  <a:spcPts val="600"/>
                </a:spcAft>
              </a:pPr>
              <a:t>14</a:t>
            </a:fld>
            <a:endParaRPr lang="en-CA"/>
          </a:p>
        </p:txBody>
      </p:sp>
      <p:pic>
        <p:nvPicPr>
          <p:cNvPr id="4" name="Picture 3">
            <a:extLst>
              <a:ext uri="{FF2B5EF4-FFF2-40B4-BE49-F238E27FC236}">
                <a16:creationId xmlns:a16="http://schemas.microsoft.com/office/drawing/2014/main" id="{08B903FA-B319-4368-8D45-E6B2CF2ED792}"/>
              </a:ext>
            </a:extLst>
          </p:cNvPr>
          <p:cNvPicPr>
            <a:picLocks noChangeAspect="1"/>
          </p:cNvPicPr>
          <p:nvPr/>
        </p:nvPicPr>
        <p:blipFill>
          <a:blip r:embed="rId4"/>
          <a:stretch>
            <a:fillRect/>
          </a:stretch>
        </p:blipFill>
        <p:spPr>
          <a:xfrm>
            <a:off x="1524000" y="1370014"/>
            <a:ext cx="9144000" cy="3558955"/>
          </a:xfrm>
          <a:prstGeom prst="rect">
            <a:avLst/>
          </a:prstGeom>
        </p:spPr>
      </p:pic>
    </p:spTree>
    <p:extLst>
      <p:ext uri="{BB962C8B-B14F-4D97-AF65-F5344CB8AC3E}">
        <p14:creationId xmlns:p14="http://schemas.microsoft.com/office/powerpoint/2010/main" val="2338463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2F40202-DE5D-4F5E-91E9-E6D3DF8DEA3C}"/>
              </a:ext>
            </a:extLst>
          </p:cNvPr>
          <p:cNvSpPr>
            <a:spLocks noGrp="1"/>
          </p:cNvSpPr>
          <p:nvPr>
            <p:ph type="title"/>
          </p:nvPr>
        </p:nvSpPr>
        <p:spPr>
          <a:xfrm>
            <a:off x="1981200" y="274638"/>
            <a:ext cx="8229600" cy="1143000"/>
          </a:xfrm>
        </p:spPr>
        <p:txBody>
          <a:bodyPr anchor="ctr">
            <a:normAutofit fontScale="90000"/>
          </a:bodyPr>
          <a:lstStyle/>
          <a:p>
            <a:r>
              <a:rPr lang="en-US" b="1" dirty="0"/>
              <a:t>Creating Rhythm and Routines </a:t>
            </a:r>
            <a:br>
              <a:rPr lang="en-US" dirty="0"/>
            </a:br>
            <a:r>
              <a:rPr lang="en-US" dirty="0"/>
              <a:t>Daily Schedule</a:t>
            </a:r>
          </a:p>
        </p:txBody>
      </p:sp>
      <p:pic>
        <p:nvPicPr>
          <p:cNvPr id="4" name="Picture 3">
            <a:extLst>
              <a:ext uri="{FF2B5EF4-FFF2-40B4-BE49-F238E27FC236}">
                <a16:creationId xmlns:a16="http://schemas.microsoft.com/office/drawing/2014/main" id="{4C31CD64-3178-4539-A18D-89F04E54AE66}"/>
              </a:ext>
            </a:extLst>
          </p:cNvPr>
          <p:cNvPicPr>
            <a:picLocks noChangeAspect="1"/>
          </p:cNvPicPr>
          <p:nvPr/>
        </p:nvPicPr>
        <p:blipFill>
          <a:blip r:embed="rId3"/>
          <a:stretch>
            <a:fillRect/>
          </a:stretch>
        </p:blipFill>
        <p:spPr>
          <a:xfrm>
            <a:off x="1981488" y="1600205"/>
            <a:ext cx="8229025" cy="4525963"/>
          </a:xfrm>
          <a:prstGeom prst="rect">
            <a:avLst/>
          </a:prstGeom>
          <a:noFill/>
        </p:spPr>
      </p:pic>
      <p:sp>
        <p:nvSpPr>
          <p:cNvPr id="2" name="Footer Placeholder 1">
            <a:extLst>
              <a:ext uri="{FF2B5EF4-FFF2-40B4-BE49-F238E27FC236}">
                <a16:creationId xmlns:a16="http://schemas.microsoft.com/office/drawing/2014/main" id="{6D80CEBD-CA39-4797-A121-08DD0F1FEF91}"/>
              </a:ext>
            </a:extLst>
          </p:cNvPr>
          <p:cNvSpPr>
            <a:spLocks noGrp="1"/>
          </p:cNvSpPr>
          <p:nvPr>
            <p:ph type="ftr" sz="quarter" idx="11"/>
          </p:nvPr>
        </p:nvSpPr>
        <p:spPr>
          <a:xfrm>
            <a:off x="4648200" y="6356355"/>
            <a:ext cx="2895600" cy="365125"/>
          </a:xfrm>
        </p:spPr>
        <p:txBody>
          <a:bodyPr anchor="ctr">
            <a:normAutofit/>
          </a:bodyPr>
          <a:lstStyle/>
          <a:p>
            <a:pPr>
              <a:spcAft>
                <a:spcPts val="600"/>
              </a:spcAft>
            </a:pPr>
            <a:r>
              <a:rPr lang="en-US">
                <a:solidFill>
                  <a:prstClr val="black">
                    <a:tint val="75000"/>
                  </a:prstClr>
                </a:solidFill>
              </a:rPr>
              <a:t>MCFD-EASE Introduction for Parents</a:t>
            </a:r>
            <a:endParaRPr lang="en-CA">
              <a:solidFill>
                <a:prstClr val="black">
                  <a:tint val="75000"/>
                </a:prstClr>
              </a:solidFill>
            </a:endParaRPr>
          </a:p>
        </p:txBody>
      </p:sp>
      <p:sp>
        <p:nvSpPr>
          <p:cNvPr id="3" name="Slide Number Placeholder 2">
            <a:extLst>
              <a:ext uri="{FF2B5EF4-FFF2-40B4-BE49-F238E27FC236}">
                <a16:creationId xmlns:a16="http://schemas.microsoft.com/office/drawing/2014/main" id="{9A29A28A-D3DD-4CFF-80E4-E8B9AEA91E77}"/>
              </a:ext>
            </a:extLst>
          </p:cNvPr>
          <p:cNvSpPr>
            <a:spLocks noGrp="1"/>
          </p:cNvSpPr>
          <p:nvPr>
            <p:ph type="sldNum" sz="quarter" idx="12"/>
          </p:nvPr>
        </p:nvSpPr>
        <p:spPr>
          <a:xfrm>
            <a:off x="8077200" y="6356355"/>
            <a:ext cx="2133600" cy="365125"/>
          </a:xfrm>
        </p:spPr>
        <p:txBody>
          <a:bodyPr anchor="ctr">
            <a:normAutofit/>
          </a:bodyPr>
          <a:lstStyle/>
          <a:p>
            <a:pPr>
              <a:spcAft>
                <a:spcPts val="600"/>
              </a:spcAft>
            </a:pPr>
            <a:fld id="{9C13E30D-D725-46B8-B347-EA6A0722023B}" type="slidenum">
              <a:rPr lang="en-CA" smtClean="0">
                <a:solidFill>
                  <a:prstClr val="black">
                    <a:tint val="75000"/>
                  </a:prstClr>
                </a:solidFill>
              </a:rPr>
              <a:pPr>
                <a:spcAft>
                  <a:spcPts val="600"/>
                </a:spcAft>
              </a:pPr>
              <a:t>15</a:t>
            </a:fld>
            <a:endParaRPr lang="en-CA">
              <a:solidFill>
                <a:prstClr val="black">
                  <a:tint val="75000"/>
                </a:prstClr>
              </a:solidFill>
            </a:endParaRPr>
          </a:p>
        </p:txBody>
      </p:sp>
    </p:spTree>
    <p:extLst>
      <p:ext uri="{BB962C8B-B14F-4D97-AF65-F5344CB8AC3E}">
        <p14:creationId xmlns:p14="http://schemas.microsoft.com/office/powerpoint/2010/main" val="4216883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2F40202-DE5D-4F5E-91E9-E6D3DF8DEA3C}"/>
              </a:ext>
            </a:extLst>
          </p:cNvPr>
          <p:cNvSpPr>
            <a:spLocks noGrp="1"/>
          </p:cNvSpPr>
          <p:nvPr>
            <p:ph type="title"/>
          </p:nvPr>
        </p:nvSpPr>
        <p:spPr>
          <a:xfrm>
            <a:off x="1981200" y="274638"/>
            <a:ext cx="8229600" cy="1356938"/>
          </a:xfrm>
        </p:spPr>
        <p:txBody>
          <a:bodyPr anchor="ctr">
            <a:normAutofit fontScale="90000"/>
          </a:bodyPr>
          <a:lstStyle/>
          <a:p>
            <a:r>
              <a:rPr lang="sv-SE" b="1" dirty="0"/>
              <a:t>Relaxation Skills: Tense &amp; Relax </a:t>
            </a:r>
            <a:br>
              <a:rPr lang="sv-SE" b="1" dirty="0"/>
            </a:br>
            <a:br>
              <a:rPr lang="en-US" dirty="0"/>
            </a:br>
            <a:endParaRPr lang="en-US" dirty="0"/>
          </a:p>
        </p:txBody>
      </p:sp>
      <p:sp>
        <p:nvSpPr>
          <p:cNvPr id="2" name="Footer Placeholder 1">
            <a:extLst>
              <a:ext uri="{FF2B5EF4-FFF2-40B4-BE49-F238E27FC236}">
                <a16:creationId xmlns:a16="http://schemas.microsoft.com/office/drawing/2014/main" id="{6D80CEBD-CA39-4797-A121-08DD0F1FEF91}"/>
              </a:ext>
            </a:extLst>
          </p:cNvPr>
          <p:cNvSpPr>
            <a:spLocks noGrp="1"/>
          </p:cNvSpPr>
          <p:nvPr>
            <p:ph type="ftr" sz="quarter" idx="11"/>
          </p:nvPr>
        </p:nvSpPr>
        <p:spPr>
          <a:xfrm>
            <a:off x="4648200" y="6356355"/>
            <a:ext cx="2895600" cy="365125"/>
          </a:xfrm>
        </p:spPr>
        <p:txBody>
          <a:bodyPr anchor="ctr">
            <a:normAutofit/>
          </a:bodyPr>
          <a:lstStyle/>
          <a:p>
            <a:pPr>
              <a:spcAft>
                <a:spcPts val="600"/>
              </a:spcAft>
            </a:pPr>
            <a:r>
              <a:rPr lang="en-US">
                <a:solidFill>
                  <a:prstClr val="black">
                    <a:tint val="75000"/>
                  </a:prstClr>
                </a:solidFill>
              </a:rPr>
              <a:t>MCFD-EASE Introduction for Parents</a:t>
            </a:r>
            <a:endParaRPr lang="en-CA">
              <a:solidFill>
                <a:prstClr val="black">
                  <a:tint val="75000"/>
                </a:prstClr>
              </a:solidFill>
            </a:endParaRPr>
          </a:p>
        </p:txBody>
      </p:sp>
      <p:sp>
        <p:nvSpPr>
          <p:cNvPr id="3" name="Slide Number Placeholder 2">
            <a:extLst>
              <a:ext uri="{FF2B5EF4-FFF2-40B4-BE49-F238E27FC236}">
                <a16:creationId xmlns:a16="http://schemas.microsoft.com/office/drawing/2014/main" id="{9A29A28A-D3DD-4CFF-80E4-E8B9AEA91E77}"/>
              </a:ext>
            </a:extLst>
          </p:cNvPr>
          <p:cNvSpPr>
            <a:spLocks noGrp="1"/>
          </p:cNvSpPr>
          <p:nvPr>
            <p:ph type="sldNum" sz="quarter" idx="12"/>
          </p:nvPr>
        </p:nvSpPr>
        <p:spPr>
          <a:xfrm>
            <a:off x="8077200" y="6356355"/>
            <a:ext cx="2133600" cy="365125"/>
          </a:xfrm>
        </p:spPr>
        <p:txBody>
          <a:bodyPr anchor="ctr">
            <a:normAutofit/>
          </a:bodyPr>
          <a:lstStyle/>
          <a:p>
            <a:pPr>
              <a:spcAft>
                <a:spcPts val="600"/>
              </a:spcAft>
            </a:pPr>
            <a:fld id="{9C13E30D-D725-46B8-B347-EA6A0722023B}" type="slidenum">
              <a:rPr lang="en-CA" smtClean="0">
                <a:solidFill>
                  <a:prstClr val="black">
                    <a:tint val="75000"/>
                  </a:prstClr>
                </a:solidFill>
              </a:rPr>
              <a:pPr>
                <a:spcAft>
                  <a:spcPts val="600"/>
                </a:spcAft>
              </a:pPr>
              <a:t>16</a:t>
            </a:fld>
            <a:endParaRPr lang="en-CA">
              <a:solidFill>
                <a:prstClr val="black">
                  <a:tint val="75000"/>
                </a:prstClr>
              </a:solidFill>
            </a:endParaRPr>
          </a:p>
        </p:txBody>
      </p:sp>
      <p:pic>
        <p:nvPicPr>
          <p:cNvPr id="6" name="Picture 5">
            <a:extLst>
              <a:ext uri="{FF2B5EF4-FFF2-40B4-BE49-F238E27FC236}">
                <a16:creationId xmlns:a16="http://schemas.microsoft.com/office/drawing/2014/main" id="{9497FEF0-7982-4CD3-9D11-4D3547BB0EA8}"/>
              </a:ext>
            </a:extLst>
          </p:cNvPr>
          <p:cNvPicPr>
            <a:picLocks noChangeAspect="1"/>
          </p:cNvPicPr>
          <p:nvPr/>
        </p:nvPicPr>
        <p:blipFill>
          <a:blip r:embed="rId3"/>
          <a:stretch>
            <a:fillRect/>
          </a:stretch>
        </p:blipFill>
        <p:spPr>
          <a:xfrm>
            <a:off x="2019300" y="968189"/>
            <a:ext cx="8153400" cy="4527737"/>
          </a:xfrm>
          <a:prstGeom prst="rect">
            <a:avLst/>
          </a:prstGeom>
        </p:spPr>
      </p:pic>
    </p:spTree>
    <p:extLst>
      <p:ext uri="{BB962C8B-B14F-4D97-AF65-F5344CB8AC3E}">
        <p14:creationId xmlns:p14="http://schemas.microsoft.com/office/powerpoint/2010/main" val="1372185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2F40202-DE5D-4F5E-91E9-E6D3DF8DEA3C}"/>
              </a:ext>
            </a:extLst>
          </p:cNvPr>
          <p:cNvSpPr>
            <a:spLocks noGrp="1"/>
          </p:cNvSpPr>
          <p:nvPr>
            <p:ph type="title"/>
          </p:nvPr>
        </p:nvSpPr>
        <p:spPr>
          <a:xfrm>
            <a:off x="1981200" y="274638"/>
            <a:ext cx="8229600" cy="1356938"/>
          </a:xfrm>
        </p:spPr>
        <p:txBody>
          <a:bodyPr anchor="ctr">
            <a:normAutofit/>
          </a:bodyPr>
          <a:lstStyle/>
          <a:p>
            <a:r>
              <a:rPr lang="en-CA" b="1" dirty="0"/>
              <a:t>Creating a Helpful Mindset</a:t>
            </a:r>
            <a:endParaRPr lang="en-US" dirty="0"/>
          </a:p>
        </p:txBody>
      </p:sp>
      <p:sp>
        <p:nvSpPr>
          <p:cNvPr id="2" name="Footer Placeholder 1">
            <a:extLst>
              <a:ext uri="{FF2B5EF4-FFF2-40B4-BE49-F238E27FC236}">
                <a16:creationId xmlns:a16="http://schemas.microsoft.com/office/drawing/2014/main" id="{6D80CEBD-CA39-4797-A121-08DD0F1FEF91}"/>
              </a:ext>
            </a:extLst>
          </p:cNvPr>
          <p:cNvSpPr>
            <a:spLocks noGrp="1"/>
          </p:cNvSpPr>
          <p:nvPr>
            <p:ph type="ftr" sz="quarter" idx="11"/>
          </p:nvPr>
        </p:nvSpPr>
        <p:spPr>
          <a:xfrm>
            <a:off x="4648200" y="6356355"/>
            <a:ext cx="2895600" cy="365125"/>
          </a:xfrm>
        </p:spPr>
        <p:txBody>
          <a:bodyPr anchor="ctr">
            <a:normAutofit/>
          </a:bodyPr>
          <a:lstStyle/>
          <a:p>
            <a:pPr>
              <a:spcAft>
                <a:spcPts val="600"/>
              </a:spcAft>
            </a:pPr>
            <a:r>
              <a:rPr lang="en-US">
                <a:solidFill>
                  <a:prstClr val="black">
                    <a:tint val="75000"/>
                  </a:prstClr>
                </a:solidFill>
              </a:rPr>
              <a:t>MCFD-EASE Introduction for Parents</a:t>
            </a:r>
            <a:endParaRPr lang="en-CA">
              <a:solidFill>
                <a:prstClr val="black">
                  <a:tint val="75000"/>
                </a:prstClr>
              </a:solidFill>
            </a:endParaRPr>
          </a:p>
        </p:txBody>
      </p:sp>
      <p:sp>
        <p:nvSpPr>
          <p:cNvPr id="3" name="Slide Number Placeholder 2">
            <a:extLst>
              <a:ext uri="{FF2B5EF4-FFF2-40B4-BE49-F238E27FC236}">
                <a16:creationId xmlns:a16="http://schemas.microsoft.com/office/drawing/2014/main" id="{9A29A28A-D3DD-4CFF-80E4-E8B9AEA91E77}"/>
              </a:ext>
            </a:extLst>
          </p:cNvPr>
          <p:cNvSpPr>
            <a:spLocks noGrp="1"/>
          </p:cNvSpPr>
          <p:nvPr>
            <p:ph type="sldNum" sz="quarter" idx="12"/>
          </p:nvPr>
        </p:nvSpPr>
        <p:spPr>
          <a:xfrm>
            <a:off x="8077200" y="6356355"/>
            <a:ext cx="2133600" cy="365125"/>
          </a:xfrm>
        </p:spPr>
        <p:txBody>
          <a:bodyPr anchor="ctr">
            <a:normAutofit/>
          </a:bodyPr>
          <a:lstStyle/>
          <a:p>
            <a:pPr>
              <a:spcAft>
                <a:spcPts val="600"/>
              </a:spcAft>
            </a:pPr>
            <a:fld id="{9C13E30D-D725-46B8-B347-EA6A0722023B}" type="slidenum">
              <a:rPr lang="en-CA" smtClean="0">
                <a:solidFill>
                  <a:prstClr val="black">
                    <a:tint val="75000"/>
                  </a:prstClr>
                </a:solidFill>
              </a:rPr>
              <a:pPr>
                <a:spcAft>
                  <a:spcPts val="600"/>
                </a:spcAft>
              </a:pPr>
              <a:t>17</a:t>
            </a:fld>
            <a:endParaRPr lang="en-CA">
              <a:solidFill>
                <a:prstClr val="black">
                  <a:tint val="75000"/>
                </a:prstClr>
              </a:solidFill>
            </a:endParaRPr>
          </a:p>
        </p:txBody>
      </p:sp>
      <p:pic>
        <p:nvPicPr>
          <p:cNvPr id="6" name="Picture 5">
            <a:extLst>
              <a:ext uri="{FF2B5EF4-FFF2-40B4-BE49-F238E27FC236}">
                <a16:creationId xmlns:a16="http://schemas.microsoft.com/office/drawing/2014/main" id="{9497FEF0-7982-4CD3-9D11-4D3547BB0EA8}"/>
              </a:ext>
            </a:extLst>
          </p:cNvPr>
          <p:cNvPicPr>
            <a:picLocks noChangeAspect="1"/>
          </p:cNvPicPr>
          <p:nvPr/>
        </p:nvPicPr>
        <p:blipFill>
          <a:blip r:embed="rId3"/>
          <a:stretch>
            <a:fillRect/>
          </a:stretch>
        </p:blipFill>
        <p:spPr>
          <a:xfrm>
            <a:off x="2019300" y="1730097"/>
            <a:ext cx="8153400" cy="4527737"/>
          </a:xfrm>
          <a:prstGeom prst="rect">
            <a:avLst/>
          </a:prstGeom>
        </p:spPr>
      </p:pic>
      <p:pic>
        <p:nvPicPr>
          <p:cNvPr id="4" name="Picture 3">
            <a:extLst>
              <a:ext uri="{FF2B5EF4-FFF2-40B4-BE49-F238E27FC236}">
                <a16:creationId xmlns:a16="http://schemas.microsoft.com/office/drawing/2014/main" id="{4DA82BA1-5889-4FF1-AEDA-5ED1D62F2E9D}"/>
              </a:ext>
            </a:extLst>
          </p:cNvPr>
          <p:cNvPicPr>
            <a:picLocks noChangeAspect="1"/>
          </p:cNvPicPr>
          <p:nvPr/>
        </p:nvPicPr>
        <p:blipFill>
          <a:blip r:embed="rId4"/>
          <a:stretch>
            <a:fillRect/>
          </a:stretch>
        </p:blipFill>
        <p:spPr>
          <a:xfrm>
            <a:off x="762000" y="1631576"/>
            <a:ext cx="10241280" cy="5153677"/>
          </a:xfrm>
          <a:prstGeom prst="rect">
            <a:avLst/>
          </a:prstGeom>
        </p:spPr>
      </p:pic>
    </p:spTree>
    <p:extLst>
      <p:ext uri="{BB962C8B-B14F-4D97-AF65-F5344CB8AC3E}">
        <p14:creationId xmlns:p14="http://schemas.microsoft.com/office/powerpoint/2010/main" val="3838073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7D4A-30C8-D135-6032-6C2F1EE375A9}"/>
              </a:ext>
            </a:extLst>
          </p:cNvPr>
          <p:cNvSpPr>
            <a:spLocks noGrp="1"/>
          </p:cNvSpPr>
          <p:nvPr>
            <p:ph type="title"/>
          </p:nvPr>
        </p:nvSpPr>
        <p:spPr/>
        <p:txBody>
          <a:bodyPr/>
          <a:lstStyle/>
          <a:p>
            <a:endParaRPr lang="en-US"/>
          </a:p>
        </p:txBody>
      </p:sp>
      <p:pic>
        <p:nvPicPr>
          <p:cNvPr id="5" name="Content Placeholder 4" descr="A screenshot of a website&#10;&#10;Description automatically generated">
            <a:extLst>
              <a:ext uri="{FF2B5EF4-FFF2-40B4-BE49-F238E27FC236}">
                <a16:creationId xmlns:a16="http://schemas.microsoft.com/office/drawing/2014/main" id="{D4F318A0-A3F2-47A5-7985-A3936F9AE370}"/>
              </a:ext>
            </a:extLst>
          </p:cNvPr>
          <p:cNvPicPr>
            <a:picLocks noGrp="1" noChangeAspect="1"/>
          </p:cNvPicPr>
          <p:nvPr>
            <p:ph idx="1"/>
          </p:nvPr>
        </p:nvPicPr>
        <p:blipFill>
          <a:blip r:embed="rId3"/>
          <a:stretch>
            <a:fillRect/>
          </a:stretch>
        </p:blipFill>
        <p:spPr>
          <a:xfrm>
            <a:off x="0" y="0"/>
            <a:ext cx="12192000" cy="6966755"/>
          </a:xfrm>
        </p:spPr>
      </p:pic>
    </p:spTree>
    <p:extLst>
      <p:ext uri="{BB962C8B-B14F-4D97-AF65-F5344CB8AC3E}">
        <p14:creationId xmlns:p14="http://schemas.microsoft.com/office/powerpoint/2010/main" val="1488791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5534025"/>
            <a:ext cx="7886700" cy="822326"/>
          </a:xfrm>
        </p:spPr>
        <p:txBody>
          <a:bodyPr vert="horz" lIns="91440" tIns="45720" rIns="91440" bIns="45720" rtlCol="0" anchor="ctr">
            <a:normAutofit/>
          </a:bodyPr>
          <a:lstStyle/>
          <a:p>
            <a:pPr>
              <a:lnSpc>
                <a:spcPct val="90000"/>
              </a:lnSpc>
            </a:pPr>
            <a:r>
              <a:rPr lang="en-US" sz="4800" b="1" dirty="0"/>
              <a:t>Introductions</a:t>
            </a:r>
          </a:p>
        </p:txBody>
      </p:sp>
      <p:pic>
        <p:nvPicPr>
          <p:cNvPr id="9" name="Content Placeholder 8">
            <a:extLst>
              <a:ext uri="{FF2B5EF4-FFF2-40B4-BE49-F238E27FC236}">
                <a16:creationId xmlns:a16="http://schemas.microsoft.com/office/drawing/2014/main" id="{31D66A4A-3331-4948-A863-51342BFA726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6435" b="5160"/>
          <a:stretch/>
        </p:blipFill>
        <p:spPr>
          <a:xfrm>
            <a:off x="1524020" y="10"/>
            <a:ext cx="9143980" cy="5395902"/>
          </a:xfrm>
          <a:prstGeom prst="rect">
            <a:avLst/>
          </a:prstGeom>
        </p:spPr>
      </p:pic>
      <p:sp>
        <p:nvSpPr>
          <p:cNvPr id="3" name="Footer Placeholder 2"/>
          <p:cNvSpPr>
            <a:spLocks noGrp="1"/>
          </p:cNvSpPr>
          <p:nvPr>
            <p:ph type="ftr" sz="quarter" idx="11"/>
          </p:nvPr>
        </p:nvSpPr>
        <p:spPr>
          <a:xfrm>
            <a:off x="4552950" y="6356351"/>
            <a:ext cx="3086100" cy="365125"/>
          </a:xfrm>
        </p:spPr>
        <p:txBody>
          <a:bodyPr vert="horz" lIns="91440" tIns="45720" rIns="91440" bIns="45720" rtlCol="0" anchor="ctr">
            <a:normAutofit/>
          </a:bodyPr>
          <a:lstStyle/>
          <a:p>
            <a:pPr defTabSz="457200">
              <a:spcAft>
                <a:spcPts val="600"/>
              </a:spcAft>
              <a:defRPr/>
            </a:pPr>
            <a:r>
              <a:rPr lang="en-US" sz="1200" cap="none" spc="0">
                <a:solidFill>
                  <a:schemeClr val="tx1">
                    <a:tint val="75000"/>
                  </a:schemeClr>
                </a:solidFill>
                <a:cs typeface="+mn-cs"/>
              </a:rPr>
              <a:t>MCFD-EASE Introduction for Parents</a:t>
            </a:r>
          </a:p>
        </p:txBody>
      </p:sp>
      <p:sp>
        <p:nvSpPr>
          <p:cNvPr id="5" name="Slide Number Placeholder 4"/>
          <p:cNvSpPr>
            <a:spLocks noGrp="1"/>
          </p:cNvSpPr>
          <p:nvPr>
            <p:ph type="sldNum" sz="quarter" idx="12"/>
          </p:nvPr>
        </p:nvSpPr>
        <p:spPr>
          <a:xfrm>
            <a:off x="7981950" y="6356351"/>
            <a:ext cx="2057400" cy="365125"/>
          </a:xfrm>
        </p:spPr>
        <p:txBody>
          <a:bodyPr vert="horz" lIns="91440" tIns="45720" rIns="91440" bIns="45720" rtlCol="0" anchor="ctr">
            <a:normAutofit/>
          </a:bodyPr>
          <a:lstStyle/>
          <a:p>
            <a:pPr defTabSz="457200">
              <a:spcAft>
                <a:spcPts val="600"/>
              </a:spcAft>
              <a:defRPr/>
            </a:pPr>
            <a:fld id="{9C13E30D-D725-46B8-B347-EA6A0722023B}" type="slidenum">
              <a:rPr lang="en-US" sz="1200" cap="none" spc="0"/>
              <a:pPr defTabSz="457200">
                <a:spcAft>
                  <a:spcPts val="600"/>
                </a:spcAft>
                <a:defRPr/>
              </a:pPr>
              <a:t>2</a:t>
            </a:fld>
            <a:endParaRPr lang="en-US" sz="1200" cap="none" spc="0"/>
          </a:p>
        </p:txBody>
      </p:sp>
    </p:spTree>
    <p:extLst>
      <p:ext uri="{BB962C8B-B14F-4D97-AF65-F5344CB8AC3E}">
        <p14:creationId xmlns:p14="http://schemas.microsoft.com/office/powerpoint/2010/main" val="365587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Levels of Intervention</a:t>
            </a:r>
            <a:br>
              <a:rPr lang="en-CA" sz="1000" b="1" dirty="0"/>
            </a:br>
            <a:r>
              <a:rPr lang="en-CA" sz="1200" i="1" dirty="0"/>
              <a:t>Kaufman, M.J. (1996).</a:t>
            </a:r>
          </a:p>
        </p:txBody>
      </p:sp>
      <p:sp>
        <p:nvSpPr>
          <p:cNvPr id="4" name="Footer Placeholder 3"/>
          <p:cNvSpPr>
            <a:spLocks noGrp="1"/>
          </p:cNvSpPr>
          <p:nvPr>
            <p:ph type="ftr" sz="quarter" idx="11"/>
          </p:nvPr>
        </p:nvSpPr>
        <p:spPr>
          <a:xfrm>
            <a:off x="4295800" y="6356351"/>
            <a:ext cx="3456384" cy="365125"/>
          </a:xfrm>
        </p:spPr>
        <p:txBody>
          <a:bodyPr/>
          <a:lstStyle/>
          <a:p>
            <a:pPr>
              <a:defRPr/>
            </a:pPr>
            <a:r>
              <a:rPr lang="en-US" sz="1200" cap="none" spc="0" dirty="0">
                <a:solidFill>
                  <a:prstClr val="black">
                    <a:tint val="75000"/>
                  </a:prstClr>
                </a:solidFill>
                <a:latin typeface="Calibri"/>
                <a:cs typeface="+mn-cs"/>
              </a:rPr>
              <a:t>MCFD-EASE Introduction for Parents</a:t>
            </a:r>
            <a:endParaRPr lang="en-CA" sz="1200" cap="none" spc="0" dirty="0">
              <a:solidFill>
                <a:prstClr val="black">
                  <a:tint val="75000"/>
                </a:prstClr>
              </a:solidFill>
              <a:latin typeface="Calibri"/>
              <a:cs typeface="+mn-cs"/>
            </a:endParaRPr>
          </a:p>
        </p:txBody>
      </p:sp>
      <p:sp>
        <p:nvSpPr>
          <p:cNvPr id="5" name="Slide Number Placeholder 4"/>
          <p:cNvSpPr>
            <a:spLocks noGrp="1"/>
          </p:cNvSpPr>
          <p:nvPr>
            <p:ph type="sldNum" sz="quarter" idx="12"/>
          </p:nvPr>
        </p:nvSpPr>
        <p:spPr/>
        <p:txBody>
          <a:bodyPr/>
          <a:lstStyle/>
          <a:p>
            <a:pPr>
              <a:defRPr/>
            </a:pPr>
            <a:fld id="{D95EED4D-819A-4F61-A992-D4D0178CAD13}" type="slidenum">
              <a:rPr lang="en-CA" sz="1200" cap="none" spc="0">
                <a:solidFill>
                  <a:prstClr val="black">
                    <a:tint val="75000"/>
                  </a:prstClr>
                </a:solidFill>
                <a:latin typeface="Calibri"/>
                <a:cs typeface="+mn-cs"/>
              </a:rPr>
              <a:pPr>
                <a:defRPr/>
              </a:pPr>
              <a:t>3</a:t>
            </a:fld>
            <a:endParaRPr lang="en-CA" sz="1200" cap="none" spc="0">
              <a:solidFill>
                <a:prstClr val="black">
                  <a:tint val="75000"/>
                </a:prstClr>
              </a:solidFill>
              <a:latin typeface="Calibri"/>
              <a:cs typeface="+mn-cs"/>
            </a:endParaRPr>
          </a:p>
        </p:txBody>
      </p:sp>
      <p:sp>
        <p:nvSpPr>
          <p:cNvPr id="3" name="Right Arrow 2"/>
          <p:cNvSpPr/>
          <p:nvPr/>
        </p:nvSpPr>
        <p:spPr>
          <a:xfrm flipV="1">
            <a:off x="3461605" y="2028793"/>
            <a:ext cx="720080" cy="792088"/>
          </a:xfrm>
          <a:prstGeom prst="rightArrow">
            <a:avLst/>
          </a:prstGeom>
          <a:solidFill>
            <a:srgbClr val="C00000"/>
          </a:solidFill>
          <a:ln>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endParaRPr lang="en-CA">
              <a:solidFill>
                <a:prstClr val="black"/>
              </a:solidFill>
              <a:latin typeface="Calibri"/>
            </a:endParaRPr>
          </a:p>
        </p:txBody>
      </p:sp>
      <p:graphicFrame>
        <p:nvGraphicFramePr>
          <p:cNvPr id="8" name="Diagram 7">
            <a:extLst>
              <a:ext uri="{FF2B5EF4-FFF2-40B4-BE49-F238E27FC236}">
                <a16:creationId xmlns:a16="http://schemas.microsoft.com/office/drawing/2014/main" id="{233A9F68-E04C-47D6-BD41-225055ED7EC3}"/>
              </a:ext>
            </a:extLst>
          </p:cNvPr>
          <p:cNvGraphicFramePr/>
          <p:nvPr/>
        </p:nvGraphicFramePr>
        <p:xfrm>
          <a:off x="2975992" y="185499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3512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07768" y="6237313"/>
            <a:ext cx="4104456" cy="484163"/>
          </a:xfrm>
        </p:spPr>
        <p:txBody>
          <a:bodyPr/>
          <a:lstStyle/>
          <a:p>
            <a:pPr>
              <a:defRPr/>
            </a:pPr>
            <a:r>
              <a:rPr lang="en-US" sz="1200" cap="none" spc="0">
                <a:solidFill>
                  <a:prstClr val="black">
                    <a:tint val="75000"/>
                  </a:prstClr>
                </a:solidFill>
                <a:latin typeface="Calibri"/>
                <a:cs typeface="+mn-cs"/>
              </a:rPr>
              <a:t>MCFD-EASE Introduction for Parents</a:t>
            </a:r>
            <a:endParaRPr lang="en-CA" sz="1200" cap="none" spc="0" dirty="0">
              <a:solidFill>
                <a:prstClr val="black">
                  <a:tint val="75000"/>
                </a:prstClr>
              </a:solidFill>
              <a:latin typeface="Calibri"/>
              <a:cs typeface="+mn-cs"/>
            </a:endParaRPr>
          </a:p>
        </p:txBody>
      </p:sp>
      <p:sp>
        <p:nvSpPr>
          <p:cNvPr id="4" name="Slide Number Placeholder 3"/>
          <p:cNvSpPr>
            <a:spLocks noGrp="1"/>
          </p:cNvSpPr>
          <p:nvPr>
            <p:ph type="sldNum" sz="quarter" idx="12"/>
          </p:nvPr>
        </p:nvSpPr>
        <p:spPr/>
        <p:txBody>
          <a:bodyPr/>
          <a:lstStyle/>
          <a:p>
            <a:pPr>
              <a:defRPr/>
            </a:pPr>
            <a:fld id="{6558AFE5-4438-4EC8-BC49-A60900ADA0E3}" type="slidenum">
              <a:rPr lang="en-CA" sz="1200" cap="none" spc="0">
                <a:solidFill>
                  <a:prstClr val="black">
                    <a:tint val="75000"/>
                  </a:prstClr>
                </a:solidFill>
                <a:latin typeface="Calibri"/>
                <a:cs typeface="+mn-cs"/>
              </a:rPr>
              <a:pPr>
                <a:defRPr/>
              </a:pPr>
              <a:t>4</a:t>
            </a:fld>
            <a:endParaRPr lang="en-CA" sz="1200" cap="none" spc="0">
              <a:solidFill>
                <a:prstClr val="black">
                  <a:tint val="75000"/>
                </a:prstClr>
              </a:solidFill>
              <a:latin typeface="Calibri"/>
              <a:cs typeface="+mn-cs"/>
            </a:endParaRPr>
          </a:p>
        </p:txBody>
      </p:sp>
      <p:sp>
        <p:nvSpPr>
          <p:cNvPr id="6" name="Oval 5"/>
          <p:cNvSpPr/>
          <p:nvPr/>
        </p:nvSpPr>
        <p:spPr>
          <a:xfrm>
            <a:off x="3608123" y="1036212"/>
            <a:ext cx="4918619" cy="4785577"/>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r>
              <a:rPr lang="en-CA" sz="2400" dirty="0">
                <a:solidFill>
                  <a:prstClr val="white"/>
                </a:solidFill>
                <a:latin typeface="Calibri"/>
              </a:rPr>
              <a:t>EASE is based on</a:t>
            </a:r>
          </a:p>
          <a:p>
            <a:pPr algn="ctr">
              <a:defRPr/>
            </a:pPr>
            <a:r>
              <a:rPr lang="en-CA" sz="2800" b="1" dirty="0">
                <a:solidFill>
                  <a:prstClr val="white"/>
                </a:solidFill>
                <a:latin typeface="Calibri"/>
              </a:rPr>
              <a:t>Cognitive Behavioural Therapy (CBT)</a:t>
            </a:r>
            <a:endParaRPr lang="en-US" sz="2000" dirty="0">
              <a:solidFill>
                <a:prstClr val="white"/>
              </a:solidFill>
              <a:latin typeface="Calibri"/>
              <a:ea typeface="MS PGothic" pitchFamily="34" charset="-128"/>
            </a:endParaRPr>
          </a:p>
          <a:p>
            <a:pPr algn="ctr">
              <a:defRPr/>
            </a:pPr>
            <a:endParaRPr lang="en-US" sz="2000" dirty="0">
              <a:solidFill>
                <a:prstClr val="white"/>
              </a:solidFill>
              <a:latin typeface="Calibri"/>
              <a:ea typeface="MS PGothic" pitchFamily="34" charset="-128"/>
            </a:endParaRPr>
          </a:p>
          <a:p>
            <a:pPr algn="ctr">
              <a:defRPr/>
            </a:pPr>
            <a:r>
              <a:rPr lang="en-US" sz="2000" dirty="0">
                <a:solidFill>
                  <a:prstClr val="white"/>
                </a:solidFill>
                <a:latin typeface="Calibri"/>
                <a:ea typeface="MS PGothic" pitchFamily="34" charset="-128"/>
              </a:rPr>
              <a:t>CBT explores the connections between  thoughts, feelings, and behaviours</a:t>
            </a:r>
          </a:p>
        </p:txBody>
      </p:sp>
    </p:spTree>
    <p:extLst>
      <p:ext uri="{BB962C8B-B14F-4D97-AF65-F5344CB8AC3E}">
        <p14:creationId xmlns:p14="http://schemas.microsoft.com/office/powerpoint/2010/main" val="99071777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1"/>
            <a:ext cx="11978640" cy="6856639"/>
          </a:xfrm>
          <a:prstGeom prst="rect">
            <a:avLst/>
          </a:prstGeom>
        </p:spPr>
      </p:pic>
      <p:grpSp>
        <p:nvGrpSpPr>
          <p:cNvPr id="17" name="Group 16"/>
          <p:cNvGrpSpPr/>
          <p:nvPr/>
        </p:nvGrpSpPr>
        <p:grpSpPr>
          <a:xfrm>
            <a:off x="2045529" y="1469070"/>
            <a:ext cx="6840801" cy="3919859"/>
            <a:chOff x="2038972" y="2279566"/>
            <a:chExt cx="4767621" cy="2337135"/>
          </a:xfrm>
        </p:grpSpPr>
        <p:sp>
          <p:nvSpPr>
            <p:cNvPr id="7" name="Up-Down Arrow 6"/>
            <p:cNvSpPr/>
            <p:nvPr/>
          </p:nvSpPr>
          <p:spPr>
            <a:xfrm rot="19778475">
              <a:off x="5114406" y="2659176"/>
              <a:ext cx="576064" cy="1656184"/>
            </a:xfrm>
            <a:prstGeom prst="up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CA" sz="2800" b="1">
                <a:solidFill>
                  <a:prstClr val="white"/>
                </a:solidFill>
                <a:latin typeface="Calibri"/>
              </a:endParaRPr>
            </a:p>
          </p:txBody>
        </p:sp>
        <p:sp>
          <p:nvSpPr>
            <p:cNvPr id="9" name="Up-Down Arrow 8"/>
            <p:cNvSpPr/>
            <p:nvPr/>
          </p:nvSpPr>
          <p:spPr>
            <a:xfrm rot="1901583">
              <a:off x="3426471" y="2638782"/>
              <a:ext cx="576064" cy="1656184"/>
            </a:xfrm>
            <a:prstGeom prst="upDownArrow">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CA" sz="2800" b="1">
                <a:solidFill>
                  <a:prstClr val="white"/>
                </a:solidFill>
                <a:latin typeface="Calibri"/>
              </a:endParaRPr>
            </a:p>
          </p:txBody>
        </p:sp>
        <p:sp>
          <p:nvSpPr>
            <p:cNvPr id="12" name="TextBox 11"/>
            <p:cNvSpPr txBox="1"/>
            <p:nvPr/>
          </p:nvSpPr>
          <p:spPr>
            <a:xfrm>
              <a:off x="2038972" y="4268041"/>
              <a:ext cx="1707954" cy="348660"/>
            </a:xfrm>
            <a:prstGeom prst="rect">
              <a:avLst/>
            </a:prstGeom>
            <a:noFill/>
          </p:spPr>
          <p:txBody>
            <a:bodyPr wrap="square" rtlCol="0">
              <a:spAutoFit/>
            </a:bodyPr>
            <a:lstStyle/>
            <a:p>
              <a:pPr algn="ctr" fontAlgn="base">
                <a:spcBef>
                  <a:spcPct val="0"/>
                </a:spcBef>
                <a:spcAft>
                  <a:spcPct val="0"/>
                </a:spcAft>
                <a:defRPr/>
              </a:pPr>
              <a:r>
                <a:rPr lang="en-CA" sz="3200" b="1" dirty="0">
                  <a:solidFill>
                    <a:prstClr val="black"/>
                  </a:solidFill>
                  <a:latin typeface="Calibri"/>
                  <a:ea typeface="ＭＳ Ｐゴシック" pitchFamily="34" charset="-128"/>
                </a:rPr>
                <a:t>Thoughts</a:t>
              </a:r>
            </a:p>
          </p:txBody>
        </p:sp>
        <p:sp>
          <p:nvSpPr>
            <p:cNvPr id="13" name="TextBox 12"/>
            <p:cNvSpPr txBox="1"/>
            <p:nvPr/>
          </p:nvSpPr>
          <p:spPr>
            <a:xfrm>
              <a:off x="5402437" y="4268041"/>
              <a:ext cx="1404156" cy="348660"/>
            </a:xfrm>
            <a:prstGeom prst="rect">
              <a:avLst/>
            </a:prstGeom>
            <a:noFill/>
          </p:spPr>
          <p:txBody>
            <a:bodyPr wrap="square" rtlCol="0">
              <a:spAutoFit/>
            </a:bodyPr>
            <a:lstStyle/>
            <a:p>
              <a:pPr algn="ctr" fontAlgn="base">
                <a:spcBef>
                  <a:spcPct val="0"/>
                </a:spcBef>
                <a:spcAft>
                  <a:spcPct val="0"/>
                </a:spcAft>
                <a:defRPr/>
              </a:pPr>
              <a:r>
                <a:rPr lang="en-CA" sz="3200" b="1" dirty="0">
                  <a:solidFill>
                    <a:prstClr val="black"/>
                  </a:solidFill>
                  <a:latin typeface="Calibri"/>
                  <a:ea typeface="ＭＳ Ｐゴシック" pitchFamily="34" charset="-128"/>
                </a:rPr>
                <a:t>Feelings</a:t>
              </a:r>
            </a:p>
          </p:txBody>
        </p:sp>
        <p:sp>
          <p:nvSpPr>
            <p:cNvPr id="14" name="TextBox 13"/>
            <p:cNvSpPr txBox="1"/>
            <p:nvPr/>
          </p:nvSpPr>
          <p:spPr>
            <a:xfrm>
              <a:off x="3591129" y="2279566"/>
              <a:ext cx="1908212" cy="348660"/>
            </a:xfrm>
            <a:prstGeom prst="rect">
              <a:avLst/>
            </a:prstGeom>
            <a:noFill/>
          </p:spPr>
          <p:txBody>
            <a:bodyPr wrap="square" rtlCol="0">
              <a:spAutoFit/>
            </a:bodyPr>
            <a:lstStyle/>
            <a:p>
              <a:pPr algn="ctr" fontAlgn="base">
                <a:spcBef>
                  <a:spcPct val="0"/>
                </a:spcBef>
                <a:spcAft>
                  <a:spcPct val="0"/>
                </a:spcAft>
                <a:defRPr/>
              </a:pPr>
              <a:r>
                <a:rPr lang="en-CA" sz="3200" b="1" dirty="0">
                  <a:solidFill>
                    <a:prstClr val="black"/>
                  </a:solidFill>
                  <a:latin typeface="Calibri"/>
                  <a:ea typeface="ＭＳ Ｐゴシック" pitchFamily="34" charset="-128"/>
                </a:rPr>
                <a:t>Behaviour</a:t>
              </a:r>
            </a:p>
          </p:txBody>
        </p:sp>
      </p:grpSp>
      <p:sp>
        <p:nvSpPr>
          <p:cNvPr id="15" name="Up-Down Arrow 14"/>
          <p:cNvSpPr/>
          <p:nvPr/>
        </p:nvSpPr>
        <p:spPr>
          <a:xfrm rot="5400000">
            <a:off x="5566087" y="3479498"/>
            <a:ext cx="826563" cy="2777764"/>
          </a:xfrm>
          <a:prstGeom prst="upDownArrow">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CA" sz="2800" b="1">
              <a:solidFill>
                <a:prstClr val="white"/>
              </a:solidFill>
              <a:latin typeface="Calibri"/>
            </a:endParaRPr>
          </a:p>
        </p:txBody>
      </p:sp>
      <p:sp>
        <p:nvSpPr>
          <p:cNvPr id="6" name="TextBox 5"/>
          <p:cNvSpPr txBox="1"/>
          <p:nvPr/>
        </p:nvSpPr>
        <p:spPr>
          <a:xfrm>
            <a:off x="5125442" y="3388344"/>
            <a:ext cx="1800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CA" sz="4000" b="1" dirty="0">
                <a:ln w="11430"/>
                <a:solidFill>
                  <a:srgbClr val="C00000"/>
                </a:solidFill>
                <a:effectLst>
                  <a:outerShdw blurRad="50800" dist="39000" dir="5460000" algn="tl">
                    <a:srgbClr val="000000">
                      <a:alpha val="38000"/>
                    </a:srgbClr>
                  </a:outerShdw>
                </a:effectLst>
                <a:latin typeface="Calibri"/>
              </a:rPr>
              <a:t>Anxiety</a:t>
            </a:r>
          </a:p>
        </p:txBody>
      </p:sp>
      <p:sp>
        <p:nvSpPr>
          <p:cNvPr id="4" name="Footer Placeholder 3"/>
          <p:cNvSpPr>
            <a:spLocks noGrp="1"/>
          </p:cNvSpPr>
          <p:nvPr>
            <p:ph type="ftr" sz="quarter" idx="11"/>
          </p:nvPr>
        </p:nvSpPr>
        <p:spPr>
          <a:xfrm>
            <a:off x="4439816" y="6356351"/>
            <a:ext cx="3384376" cy="365125"/>
          </a:xfrm>
        </p:spPr>
        <p:txBody>
          <a:bodyPr/>
          <a:lstStyle/>
          <a:p>
            <a:pPr>
              <a:defRPr/>
            </a:pPr>
            <a:r>
              <a:rPr lang="en-US" sz="1200" cap="none" spc="0">
                <a:solidFill>
                  <a:prstClr val="black">
                    <a:tint val="75000"/>
                  </a:prstClr>
                </a:solidFill>
                <a:latin typeface="Calibri"/>
                <a:cs typeface="+mn-cs"/>
              </a:rPr>
              <a:t>MCFD-EASE Introduction for Parents</a:t>
            </a:r>
            <a:endParaRPr lang="en-CA" sz="1200" cap="none" spc="0" dirty="0">
              <a:solidFill>
                <a:prstClr val="black">
                  <a:tint val="75000"/>
                </a:prstClr>
              </a:solidFill>
              <a:latin typeface="Calibri"/>
              <a:cs typeface="+mn-cs"/>
            </a:endParaRPr>
          </a:p>
        </p:txBody>
      </p:sp>
      <p:sp>
        <p:nvSpPr>
          <p:cNvPr id="5" name="Slide Number Placeholder 4"/>
          <p:cNvSpPr>
            <a:spLocks noGrp="1"/>
          </p:cNvSpPr>
          <p:nvPr>
            <p:ph type="sldNum" sz="quarter" idx="12"/>
          </p:nvPr>
        </p:nvSpPr>
        <p:spPr/>
        <p:txBody>
          <a:bodyPr/>
          <a:lstStyle/>
          <a:p>
            <a:pPr>
              <a:defRPr/>
            </a:pPr>
            <a:fld id="{112E9247-FB7F-4E22-AC9A-1ECB3F313381}" type="slidenum">
              <a:rPr lang="en-CA" sz="1200" cap="none" spc="0">
                <a:solidFill>
                  <a:prstClr val="black">
                    <a:tint val="75000"/>
                  </a:prstClr>
                </a:solidFill>
                <a:latin typeface="Calibri"/>
                <a:cs typeface="+mn-cs"/>
              </a:rPr>
              <a:pPr>
                <a:defRPr/>
              </a:pPr>
              <a:t>5</a:t>
            </a:fld>
            <a:endParaRPr lang="en-CA" sz="1200" cap="none" spc="0" dirty="0">
              <a:solidFill>
                <a:prstClr val="black">
                  <a:tint val="75000"/>
                </a:prstClr>
              </a:solidFill>
              <a:latin typeface="Calibri"/>
              <a:cs typeface="+mn-cs"/>
            </a:endParaRPr>
          </a:p>
        </p:txBody>
      </p:sp>
      <p:sp>
        <p:nvSpPr>
          <p:cNvPr id="11" name="TextBox 10"/>
          <p:cNvSpPr txBox="1"/>
          <p:nvPr/>
        </p:nvSpPr>
        <p:spPr>
          <a:xfrm>
            <a:off x="5465930" y="2067814"/>
            <a:ext cx="1404156" cy="523220"/>
          </a:xfrm>
          <a:prstGeom prst="rect">
            <a:avLst/>
          </a:prstGeom>
          <a:noFill/>
        </p:spPr>
        <p:txBody>
          <a:bodyPr wrap="square" rtlCol="0">
            <a:spAutoFit/>
          </a:bodyPr>
          <a:lstStyle/>
          <a:p>
            <a:pPr algn="ctr" fontAlgn="base">
              <a:spcBef>
                <a:spcPct val="0"/>
              </a:spcBef>
              <a:spcAft>
                <a:spcPct val="0"/>
              </a:spcAft>
              <a:defRPr/>
            </a:pPr>
            <a:endParaRPr lang="en-CA" sz="2800" b="1" dirty="0">
              <a:solidFill>
                <a:prstClr val="black"/>
              </a:solidFill>
              <a:latin typeface="Arial" pitchFamily="34" charset="0"/>
              <a:ea typeface="ＭＳ Ｐゴシック" pitchFamily="34" charset="-128"/>
            </a:endParaRPr>
          </a:p>
        </p:txBody>
      </p:sp>
    </p:spTree>
    <p:extLst>
      <p:ext uri="{BB962C8B-B14F-4D97-AF65-F5344CB8AC3E}">
        <p14:creationId xmlns:p14="http://schemas.microsoft.com/office/powerpoint/2010/main" val="52081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3286617" y="1053182"/>
            <a:ext cx="5576018" cy="5256138"/>
          </a:xfrm>
          <a:prstGeom prst="ellipse">
            <a:avLst/>
          </a:prstGeom>
          <a:solidFill>
            <a:schemeClr val="accent4"/>
          </a:solidFill>
          <a:ln>
            <a:noFill/>
          </a:ln>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74806" tIns="174806" rIns="174806" bIns="174806" numCol="1" spcCol="1270" anchor="ctr" anchorCtr="0">
            <a:noAutofit/>
          </a:bodyPr>
          <a:lstStyle/>
          <a:p>
            <a:pPr algn="ctr" defTabSz="488950" fontAlgn="base">
              <a:lnSpc>
                <a:spcPct val="90000"/>
              </a:lnSpc>
              <a:spcBef>
                <a:spcPct val="0"/>
              </a:spcBef>
              <a:spcAft>
                <a:spcPct val="35000"/>
              </a:spcAft>
              <a:defRPr/>
            </a:pPr>
            <a:endParaRPr lang="en-CA" sz="1400">
              <a:solidFill>
                <a:prstClr val="white"/>
              </a:solidFill>
              <a:latin typeface="Calibri"/>
            </a:endParaRPr>
          </a:p>
        </p:txBody>
      </p:sp>
      <p:sp>
        <p:nvSpPr>
          <p:cNvPr id="13" name="TextBox 12"/>
          <p:cNvSpPr txBox="1"/>
          <p:nvPr/>
        </p:nvSpPr>
        <p:spPr>
          <a:xfrm>
            <a:off x="4492344" y="5498855"/>
            <a:ext cx="3207312" cy="400110"/>
          </a:xfrm>
          <a:prstGeom prst="rect">
            <a:avLst/>
          </a:prstGeom>
          <a:noFill/>
        </p:spPr>
        <p:txBody>
          <a:bodyPr wrap="square" rtlCol="0">
            <a:spAutoFit/>
          </a:bodyPr>
          <a:lstStyle/>
          <a:p>
            <a:pPr algn="ctr" fontAlgn="base">
              <a:spcBef>
                <a:spcPct val="0"/>
              </a:spcBef>
              <a:spcAft>
                <a:spcPct val="0"/>
              </a:spcAft>
              <a:defRPr/>
            </a:pPr>
            <a:r>
              <a:rPr lang="en-CA" sz="2000" b="1" dirty="0">
                <a:solidFill>
                  <a:prstClr val="white"/>
                </a:solidFill>
                <a:latin typeface="Arial" charset="0"/>
                <a:ea typeface="MS PGothic" pitchFamily="34" charset="-128"/>
              </a:rPr>
              <a:t>Classroom Climate</a:t>
            </a:r>
          </a:p>
        </p:txBody>
      </p:sp>
      <p:sp>
        <p:nvSpPr>
          <p:cNvPr id="7" name="Oval 3"/>
          <p:cNvSpPr>
            <a:spLocks noChangeArrowheads="1"/>
          </p:cNvSpPr>
          <p:nvPr/>
        </p:nvSpPr>
        <p:spPr bwMode="auto">
          <a:xfrm>
            <a:off x="4727848" y="1484354"/>
            <a:ext cx="2610290" cy="2536150"/>
          </a:xfrm>
          <a:prstGeom prst="ellipse">
            <a:avLst/>
          </a:prstGeom>
          <a:solidFill>
            <a:srgbClr val="00CC99"/>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none" lIns="174806" tIns="174806" rIns="174806" bIns="174806" numCol="1" spcCol="1270" anchor="ctr" anchorCtr="0">
            <a:normAutofit/>
          </a:bodyPr>
          <a:lstStyle/>
          <a:p>
            <a:pPr algn="ctr" defTabSz="488950" fontAlgn="base">
              <a:lnSpc>
                <a:spcPct val="90000"/>
              </a:lnSpc>
              <a:spcBef>
                <a:spcPct val="0"/>
              </a:spcBef>
              <a:spcAft>
                <a:spcPct val="35000"/>
              </a:spcAft>
              <a:defRPr/>
            </a:pPr>
            <a:endParaRPr lang="en-AU" dirty="0">
              <a:solidFill>
                <a:prstClr val="white"/>
              </a:solidFill>
              <a:latin typeface="Calibri"/>
            </a:endParaRPr>
          </a:p>
        </p:txBody>
      </p:sp>
      <p:sp>
        <p:nvSpPr>
          <p:cNvPr id="8" name="Oval 2"/>
          <p:cNvSpPr>
            <a:spLocks noChangeArrowheads="1"/>
          </p:cNvSpPr>
          <p:nvPr/>
        </p:nvSpPr>
        <p:spPr bwMode="auto">
          <a:xfrm>
            <a:off x="5945418" y="3090238"/>
            <a:ext cx="2526846" cy="2304372"/>
          </a:xfrm>
          <a:prstGeom prst="ellipse">
            <a:avLst/>
          </a:prstGeom>
          <a:solidFill>
            <a:srgbClr val="9966FF"/>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none" lIns="174806" tIns="174806" rIns="174806" bIns="174806" numCol="1" spcCol="1270" anchor="ctr" anchorCtr="0">
            <a:noAutofit/>
          </a:bodyPr>
          <a:lstStyle/>
          <a:p>
            <a:pPr algn="ctr" defTabSz="488950" fontAlgn="base">
              <a:lnSpc>
                <a:spcPct val="90000"/>
              </a:lnSpc>
              <a:spcBef>
                <a:spcPct val="0"/>
              </a:spcBef>
              <a:spcAft>
                <a:spcPct val="35000"/>
              </a:spcAft>
              <a:defRPr/>
            </a:pPr>
            <a:r>
              <a:rPr lang="en-US" dirty="0">
                <a:solidFill>
                  <a:prstClr val="white"/>
                </a:solidFill>
                <a:latin typeface="Calibri"/>
              </a:rPr>
              <a:t>         </a:t>
            </a:r>
          </a:p>
          <a:p>
            <a:pPr algn="ctr" defTabSz="488950" fontAlgn="base">
              <a:lnSpc>
                <a:spcPct val="90000"/>
              </a:lnSpc>
              <a:spcBef>
                <a:spcPct val="0"/>
              </a:spcBef>
              <a:spcAft>
                <a:spcPct val="35000"/>
              </a:spcAft>
              <a:defRPr/>
            </a:pPr>
            <a:endParaRPr lang="en-AU" dirty="0">
              <a:solidFill>
                <a:prstClr val="white"/>
              </a:solidFill>
              <a:latin typeface="Calibri"/>
            </a:endParaRPr>
          </a:p>
          <a:p>
            <a:pPr algn="ctr" defTabSz="488950" fontAlgn="base">
              <a:lnSpc>
                <a:spcPct val="90000"/>
              </a:lnSpc>
              <a:spcBef>
                <a:spcPct val="0"/>
              </a:spcBef>
              <a:spcAft>
                <a:spcPct val="35000"/>
              </a:spcAft>
              <a:defRPr/>
            </a:pPr>
            <a:endParaRPr lang="en-AU" dirty="0">
              <a:solidFill>
                <a:prstClr val="white"/>
              </a:solidFill>
              <a:latin typeface="Calibri"/>
            </a:endParaRPr>
          </a:p>
          <a:p>
            <a:pPr algn="ctr" defTabSz="488950" fontAlgn="base">
              <a:lnSpc>
                <a:spcPct val="90000"/>
              </a:lnSpc>
              <a:spcBef>
                <a:spcPct val="0"/>
              </a:spcBef>
              <a:spcAft>
                <a:spcPct val="35000"/>
              </a:spcAft>
              <a:defRPr/>
            </a:pPr>
            <a:endParaRPr lang="en-AU" dirty="0">
              <a:solidFill>
                <a:prstClr val="white"/>
              </a:solidFill>
              <a:latin typeface="Calibri"/>
            </a:endParaRPr>
          </a:p>
          <a:p>
            <a:pPr algn="ctr" defTabSz="488950" fontAlgn="base">
              <a:lnSpc>
                <a:spcPct val="90000"/>
              </a:lnSpc>
              <a:spcBef>
                <a:spcPct val="0"/>
              </a:spcBef>
              <a:spcAft>
                <a:spcPct val="35000"/>
              </a:spcAft>
              <a:defRPr/>
            </a:pPr>
            <a:endParaRPr lang="en-US" dirty="0">
              <a:solidFill>
                <a:prstClr val="white"/>
              </a:solidFill>
              <a:latin typeface="Calibri"/>
            </a:endParaRPr>
          </a:p>
          <a:p>
            <a:pPr algn="ctr" defTabSz="488950" fontAlgn="base">
              <a:lnSpc>
                <a:spcPct val="90000"/>
              </a:lnSpc>
              <a:spcBef>
                <a:spcPct val="0"/>
              </a:spcBef>
              <a:spcAft>
                <a:spcPct val="35000"/>
              </a:spcAft>
              <a:defRPr/>
            </a:pPr>
            <a:endParaRPr lang="en-AU" dirty="0">
              <a:solidFill>
                <a:prstClr val="white"/>
              </a:solidFill>
              <a:latin typeface="Calibri"/>
            </a:endParaRPr>
          </a:p>
        </p:txBody>
      </p:sp>
      <p:sp>
        <p:nvSpPr>
          <p:cNvPr id="6" name="Slide Number Placeholder 5"/>
          <p:cNvSpPr>
            <a:spLocks noGrp="1"/>
          </p:cNvSpPr>
          <p:nvPr>
            <p:ph type="sldNum" sz="quarter" idx="12"/>
          </p:nvPr>
        </p:nvSpPr>
        <p:spPr>
          <a:xfrm>
            <a:off x="8220236" y="6309321"/>
            <a:ext cx="2133600" cy="365125"/>
          </a:xfrm>
        </p:spPr>
        <p:txBody>
          <a:bodyPr/>
          <a:lstStyle/>
          <a:p>
            <a:pPr>
              <a:defRPr/>
            </a:pPr>
            <a:fld id="{112E9247-FB7F-4E22-AC9A-1ECB3F313381}" type="slidenum">
              <a:rPr lang="en-CA" sz="1200" cap="none" spc="0">
                <a:solidFill>
                  <a:prstClr val="black">
                    <a:tint val="75000"/>
                  </a:prstClr>
                </a:solidFill>
                <a:latin typeface="Calibri"/>
                <a:cs typeface="+mn-cs"/>
              </a:rPr>
              <a:pPr>
                <a:defRPr/>
              </a:pPr>
              <a:t>6</a:t>
            </a:fld>
            <a:endParaRPr lang="en-CA" sz="1200" cap="none" spc="0">
              <a:solidFill>
                <a:prstClr val="black">
                  <a:tint val="75000"/>
                </a:prstClr>
              </a:solidFill>
              <a:latin typeface="Calibri"/>
              <a:cs typeface="+mn-cs"/>
            </a:endParaRPr>
          </a:p>
        </p:txBody>
      </p:sp>
      <p:grpSp>
        <p:nvGrpSpPr>
          <p:cNvPr id="9" name="Group 8"/>
          <p:cNvGrpSpPr/>
          <p:nvPr/>
        </p:nvGrpSpPr>
        <p:grpSpPr>
          <a:xfrm rot="10800000">
            <a:off x="5456921" y="926732"/>
            <a:ext cx="1224136" cy="873354"/>
            <a:chOff x="3923928" y="5723998"/>
            <a:chExt cx="1224136" cy="873354"/>
          </a:xfrm>
        </p:grpSpPr>
        <p:sp>
          <p:nvSpPr>
            <p:cNvPr id="16" name="Down Arrow Callout 15"/>
            <p:cNvSpPr/>
            <p:nvPr/>
          </p:nvSpPr>
          <p:spPr>
            <a:xfrm flipV="1">
              <a:off x="3923928" y="5723998"/>
              <a:ext cx="1224136" cy="873354"/>
            </a:xfrm>
            <a:prstGeom prst="downArrowCallout">
              <a:avLst>
                <a:gd name="adj1" fmla="val 25000"/>
                <a:gd name="adj2" fmla="val 25000"/>
                <a:gd name="adj3" fmla="val 20930"/>
                <a:gd name="adj4" fmla="val 64977"/>
              </a:avLst>
            </a:prstGeom>
            <a:solidFill>
              <a:schemeClr val="bg1"/>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CA" sz="2800" dirty="0">
                <a:solidFill>
                  <a:srgbClr val="009900"/>
                </a:solidFill>
                <a:latin typeface="Calibri"/>
              </a:endParaRPr>
            </a:p>
          </p:txBody>
        </p:sp>
        <p:sp>
          <p:nvSpPr>
            <p:cNvPr id="2" name="TextBox 1"/>
            <p:cNvSpPr txBox="1"/>
            <p:nvPr/>
          </p:nvSpPr>
          <p:spPr>
            <a:xfrm rot="10800000">
              <a:off x="3923929" y="6101570"/>
              <a:ext cx="1149681" cy="369332"/>
            </a:xfrm>
            <a:prstGeom prst="rect">
              <a:avLst/>
            </a:prstGeom>
            <a:noFill/>
            <a:ln>
              <a:noFill/>
            </a:ln>
          </p:spPr>
          <p:txBody>
            <a:bodyPr wrap="square" rtlCol="0">
              <a:spAutoFit/>
            </a:bodyPr>
            <a:lstStyle/>
            <a:p>
              <a:pPr fontAlgn="base">
                <a:spcBef>
                  <a:spcPct val="0"/>
                </a:spcBef>
                <a:spcAft>
                  <a:spcPct val="0"/>
                </a:spcAft>
                <a:defRPr/>
              </a:pPr>
              <a:r>
                <a:rPr lang="en-CA" dirty="0">
                  <a:solidFill>
                    <a:prstClr val="black"/>
                  </a:solidFill>
                  <a:latin typeface="Calibri"/>
                  <a:ea typeface="MS PGothic" pitchFamily="34" charset="-128"/>
                </a:rPr>
                <a:t>Behaviour</a:t>
              </a:r>
            </a:p>
          </p:txBody>
        </p:sp>
      </p:grpSp>
      <p:grpSp>
        <p:nvGrpSpPr>
          <p:cNvPr id="17" name="Group 16"/>
          <p:cNvGrpSpPr/>
          <p:nvPr/>
        </p:nvGrpSpPr>
        <p:grpSpPr>
          <a:xfrm>
            <a:off x="7752184" y="4635301"/>
            <a:ext cx="936104" cy="1258429"/>
            <a:chOff x="6353502" y="4640990"/>
            <a:chExt cx="936104" cy="1258429"/>
          </a:xfrm>
        </p:grpSpPr>
        <p:sp>
          <p:nvSpPr>
            <p:cNvPr id="18" name="Down Arrow Callout 17"/>
            <p:cNvSpPr/>
            <p:nvPr/>
          </p:nvSpPr>
          <p:spPr>
            <a:xfrm rot="7801700">
              <a:off x="6209486" y="4785006"/>
              <a:ext cx="1224136" cy="936104"/>
            </a:xfrm>
            <a:prstGeom prst="downArrowCallout">
              <a:avLst>
                <a:gd name="adj1" fmla="val 25000"/>
                <a:gd name="adj2" fmla="val 30088"/>
                <a:gd name="adj3" fmla="val 20930"/>
                <a:gd name="adj4" fmla="val 64977"/>
              </a:avLst>
            </a:prstGeom>
            <a:solidFill>
              <a:schemeClr val="bg1"/>
            </a:solid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CA" sz="2400" dirty="0">
                <a:solidFill>
                  <a:prstClr val="black"/>
                </a:solidFill>
                <a:latin typeface="Calibri"/>
              </a:endParaRPr>
            </a:p>
          </p:txBody>
        </p:sp>
        <p:sp>
          <p:nvSpPr>
            <p:cNvPr id="19" name="TextBox 18"/>
            <p:cNvSpPr txBox="1"/>
            <p:nvPr/>
          </p:nvSpPr>
          <p:spPr>
            <a:xfrm rot="18628739">
              <a:off x="6448665" y="5178726"/>
              <a:ext cx="1065906" cy="375480"/>
            </a:xfrm>
            <a:prstGeom prst="rect">
              <a:avLst/>
            </a:prstGeom>
            <a:noFill/>
            <a:ln>
              <a:noFill/>
            </a:ln>
          </p:spPr>
          <p:txBody>
            <a:bodyPr wrap="square" rtlCol="0">
              <a:spAutoFit/>
            </a:bodyPr>
            <a:lstStyle/>
            <a:p>
              <a:pPr algn="ctr">
                <a:defRPr/>
              </a:pPr>
              <a:r>
                <a:rPr lang="en-CA" dirty="0">
                  <a:solidFill>
                    <a:prstClr val="black"/>
                  </a:solidFill>
                  <a:latin typeface="Calibri"/>
                </a:rPr>
                <a:t>Feelings</a:t>
              </a:r>
            </a:p>
          </p:txBody>
        </p:sp>
      </p:grpSp>
      <p:sp>
        <p:nvSpPr>
          <p:cNvPr id="20" name="TextBox 19"/>
          <p:cNvSpPr txBox="1"/>
          <p:nvPr/>
        </p:nvSpPr>
        <p:spPr>
          <a:xfrm>
            <a:off x="6256360" y="3727809"/>
            <a:ext cx="2114285" cy="1015663"/>
          </a:xfrm>
          <a:prstGeom prst="rect">
            <a:avLst/>
          </a:prstGeom>
          <a:noFill/>
        </p:spPr>
        <p:txBody>
          <a:bodyPr wrap="square" rtlCol="0">
            <a:spAutoFit/>
          </a:bodyPr>
          <a:lstStyle/>
          <a:p>
            <a:pPr algn="ctr">
              <a:defRPr/>
            </a:pPr>
            <a:r>
              <a:rPr lang="en-CA" sz="2000" dirty="0">
                <a:solidFill>
                  <a:prstClr val="white"/>
                </a:solidFill>
                <a:latin typeface="Calibri"/>
              </a:rPr>
              <a:t>Cope with physical and emotional reactions</a:t>
            </a:r>
          </a:p>
        </p:txBody>
      </p:sp>
      <p:sp>
        <p:nvSpPr>
          <p:cNvPr id="23" name="Oval 3"/>
          <p:cNvSpPr>
            <a:spLocks noChangeArrowheads="1"/>
          </p:cNvSpPr>
          <p:nvPr/>
        </p:nvSpPr>
        <p:spPr bwMode="auto">
          <a:xfrm>
            <a:off x="3647835" y="3019587"/>
            <a:ext cx="2610290" cy="2375023"/>
          </a:xfrm>
          <a:prstGeom prst="ellipse">
            <a:avLst/>
          </a:prstGeom>
          <a:solidFill>
            <a:srgbClr val="33CCCC"/>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none" lIns="174806" tIns="174806" rIns="174806" bIns="174806" numCol="1" spcCol="1270" anchor="ctr" anchorCtr="0">
            <a:normAutofit/>
          </a:bodyPr>
          <a:lstStyle/>
          <a:p>
            <a:pPr algn="ctr" defTabSz="488950" fontAlgn="base">
              <a:lnSpc>
                <a:spcPct val="90000"/>
              </a:lnSpc>
              <a:spcBef>
                <a:spcPct val="0"/>
              </a:spcBef>
              <a:spcAft>
                <a:spcPct val="35000"/>
              </a:spcAft>
              <a:defRPr/>
            </a:pPr>
            <a:endParaRPr lang="en-AU" dirty="0">
              <a:solidFill>
                <a:prstClr val="white"/>
              </a:solidFill>
              <a:latin typeface="Calibri"/>
            </a:endParaRPr>
          </a:p>
        </p:txBody>
      </p:sp>
      <p:sp>
        <p:nvSpPr>
          <p:cNvPr id="22" name="TextBox 21"/>
          <p:cNvSpPr txBox="1"/>
          <p:nvPr/>
        </p:nvSpPr>
        <p:spPr>
          <a:xfrm>
            <a:off x="3875618" y="3734593"/>
            <a:ext cx="2127897" cy="1015663"/>
          </a:xfrm>
          <a:prstGeom prst="rect">
            <a:avLst/>
          </a:prstGeom>
          <a:noFill/>
        </p:spPr>
        <p:txBody>
          <a:bodyPr wrap="square" rtlCol="0">
            <a:spAutoFit/>
          </a:bodyPr>
          <a:lstStyle/>
          <a:p>
            <a:pPr algn="ctr">
              <a:defRPr/>
            </a:pPr>
            <a:r>
              <a:rPr lang="en-CA" sz="2000" dirty="0">
                <a:solidFill>
                  <a:prstClr val="white"/>
                </a:solidFill>
                <a:latin typeface="Calibri"/>
              </a:rPr>
              <a:t>Recognize helpful and unhelpful thinking</a:t>
            </a:r>
          </a:p>
        </p:txBody>
      </p:sp>
      <p:grpSp>
        <p:nvGrpSpPr>
          <p:cNvPr id="4" name="Group 3"/>
          <p:cNvGrpSpPr/>
          <p:nvPr/>
        </p:nvGrpSpPr>
        <p:grpSpPr>
          <a:xfrm>
            <a:off x="3415519" y="4839203"/>
            <a:ext cx="1252046" cy="936104"/>
            <a:chOff x="1814339" y="4926557"/>
            <a:chExt cx="1252046" cy="936104"/>
          </a:xfrm>
        </p:grpSpPr>
        <p:sp>
          <p:nvSpPr>
            <p:cNvPr id="15" name="Down Arrow Callout 14"/>
            <p:cNvSpPr/>
            <p:nvPr/>
          </p:nvSpPr>
          <p:spPr>
            <a:xfrm rot="13268671">
              <a:off x="1842249" y="4926557"/>
              <a:ext cx="1224136" cy="936104"/>
            </a:xfrm>
            <a:prstGeom prst="downArrowCallout">
              <a:avLst>
                <a:gd name="adj1" fmla="val 25000"/>
                <a:gd name="adj2" fmla="val 30088"/>
                <a:gd name="adj3" fmla="val 20930"/>
                <a:gd name="adj4" fmla="val 64977"/>
              </a:avLst>
            </a:prstGeom>
            <a:solidFill>
              <a:schemeClr val="bg1"/>
            </a:solid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CA" sz="2400" dirty="0">
                <a:solidFill>
                  <a:prstClr val="black"/>
                </a:solidFill>
                <a:latin typeface="Calibri"/>
              </a:endParaRPr>
            </a:p>
          </p:txBody>
        </p:sp>
        <p:sp>
          <p:nvSpPr>
            <p:cNvPr id="3" name="TextBox 2"/>
            <p:cNvSpPr txBox="1"/>
            <p:nvPr/>
          </p:nvSpPr>
          <p:spPr>
            <a:xfrm rot="2417935">
              <a:off x="1814339" y="5320300"/>
              <a:ext cx="1145885" cy="369332"/>
            </a:xfrm>
            <a:prstGeom prst="rect">
              <a:avLst/>
            </a:prstGeom>
            <a:noFill/>
            <a:ln>
              <a:noFill/>
            </a:ln>
          </p:spPr>
          <p:txBody>
            <a:bodyPr wrap="square" rtlCol="0">
              <a:spAutoFit/>
            </a:bodyPr>
            <a:lstStyle/>
            <a:p>
              <a:pPr algn="ctr">
                <a:defRPr/>
              </a:pPr>
              <a:r>
                <a:rPr lang="en-CA" dirty="0">
                  <a:solidFill>
                    <a:prstClr val="black"/>
                  </a:solidFill>
                  <a:latin typeface="Calibri"/>
                </a:rPr>
                <a:t>Thoughts</a:t>
              </a:r>
            </a:p>
          </p:txBody>
        </p:sp>
      </p:grpSp>
      <p:sp>
        <p:nvSpPr>
          <p:cNvPr id="24" name="Footer Placeholder 23"/>
          <p:cNvSpPr>
            <a:spLocks noGrp="1"/>
          </p:cNvSpPr>
          <p:nvPr>
            <p:ph type="ftr" sz="quarter" idx="11"/>
          </p:nvPr>
        </p:nvSpPr>
        <p:spPr>
          <a:xfrm>
            <a:off x="4252009" y="6309321"/>
            <a:ext cx="3708412" cy="365125"/>
          </a:xfrm>
        </p:spPr>
        <p:txBody>
          <a:bodyPr/>
          <a:lstStyle/>
          <a:p>
            <a:pPr>
              <a:defRPr/>
            </a:pPr>
            <a:r>
              <a:rPr lang="en-US" sz="1200" cap="none" spc="0" dirty="0">
                <a:solidFill>
                  <a:prstClr val="black">
                    <a:tint val="75000"/>
                  </a:prstClr>
                </a:solidFill>
                <a:latin typeface="Calibri"/>
                <a:cs typeface="+mn-cs"/>
              </a:rPr>
              <a:t>MCFD-EASE Introduction for Parents</a:t>
            </a:r>
            <a:endParaRPr lang="en-CA" sz="1200" cap="none" spc="0" dirty="0">
              <a:solidFill>
                <a:prstClr val="black">
                  <a:tint val="75000"/>
                </a:prstClr>
              </a:solidFill>
              <a:latin typeface="Calibri"/>
              <a:cs typeface="+mn-cs"/>
            </a:endParaRPr>
          </a:p>
        </p:txBody>
      </p:sp>
      <p:sp>
        <p:nvSpPr>
          <p:cNvPr id="10" name="Title 9"/>
          <p:cNvSpPr>
            <a:spLocks noGrp="1"/>
          </p:cNvSpPr>
          <p:nvPr>
            <p:ph type="title"/>
          </p:nvPr>
        </p:nvSpPr>
        <p:spPr>
          <a:xfrm>
            <a:off x="1981200" y="274638"/>
            <a:ext cx="6389445" cy="1143000"/>
          </a:xfrm>
        </p:spPr>
        <p:txBody>
          <a:bodyPr>
            <a:normAutofit fontScale="90000"/>
          </a:bodyPr>
          <a:lstStyle/>
          <a:p>
            <a:pPr algn="l"/>
            <a:r>
              <a:rPr lang="en-CA" b="1" dirty="0"/>
              <a:t>EASE  </a:t>
            </a:r>
            <a:br>
              <a:rPr lang="en-CA" b="1" dirty="0"/>
            </a:br>
            <a:r>
              <a:rPr lang="en-CA" b="1" dirty="0"/>
              <a:t>Strategies</a:t>
            </a:r>
          </a:p>
        </p:txBody>
      </p:sp>
      <p:sp>
        <p:nvSpPr>
          <p:cNvPr id="5" name="TextBox 4"/>
          <p:cNvSpPr txBox="1"/>
          <p:nvPr/>
        </p:nvSpPr>
        <p:spPr>
          <a:xfrm>
            <a:off x="5136320" y="2067063"/>
            <a:ext cx="1863100" cy="707886"/>
          </a:xfrm>
          <a:prstGeom prst="rect">
            <a:avLst/>
          </a:prstGeom>
          <a:noFill/>
        </p:spPr>
        <p:txBody>
          <a:bodyPr wrap="square" rtlCol="0">
            <a:spAutoFit/>
          </a:bodyPr>
          <a:lstStyle/>
          <a:p>
            <a:pPr algn="ctr">
              <a:defRPr/>
            </a:pPr>
            <a:r>
              <a:rPr lang="en-CA" sz="2000" dirty="0">
                <a:solidFill>
                  <a:prstClr val="white"/>
                </a:solidFill>
                <a:latin typeface="Calibri"/>
              </a:rPr>
              <a:t>Take action to face challenges</a:t>
            </a:r>
          </a:p>
        </p:txBody>
      </p:sp>
    </p:spTree>
    <p:extLst>
      <p:ext uri="{BB962C8B-B14F-4D97-AF65-F5344CB8AC3E}">
        <p14:creationId xmlns:p14="http://schemas.microsoft.com/office/powerpoint/2010/main" val="2761298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88AF29C-6C24-4FA6-BE55-A511F486EB99}"/>
              </a:ext>
            </a:extLst>
          </p:cNvPr>
          <p:cNvSpPr>
            <a:spLocks noGrp="1"/>
          </p:cNvSpPr>
          <p:nvPr>
            <p:ph type="ftr" sz="quarter" idx="11"/>
          </p:nvPr>
        </p:nvSpPr>
        <p:spPr/>
        <p:txBody>
          <a:bodyPr/>
          <a:lstStyle/>
          <a:p>
            <a:r>
              <a:rPr lang="en-US">
                <a:solidFill>
                  <a:prstClr val="black">
                    <a:tint val="75000"/>
                  </a:prstClr>
                </a:solidFill>
              </a:rPr>
              <a:t>MCFD-EASE Introduction for Parents</a:t>
            </a:r>
            <a:endParaRPr lang="en-CA">
              <a:solidFill>
                <a:prstClr val="black">
                  <a:tint val="75000"/>
                </a:prstClr>
              </a:solidFill>
            </a:endParaRPr>
          </a:p>
        </p:txBody>
      </p:sp>
      <p:sp>
        <p:nvSpPr>
          <p:cNvPr id="3" name="Slide Number Placeholder 2">
            <a:extLst>
              <a:ext uri="{FF2B5EF4-FFF2-40B4-BE49-F238E27FC236}">
                <a16:creationId xmlns:a16="http://schemas.microsoft.com/office/drawing/2014/main" id="{C979A172-388D-44AB-8D37-FEAAA659E331}"/>
              </a:ext>
            </a:extLst>
          </p:cNvPr>
          <p:cNvSpPr>
            <a:spLocks noGrp="1"/>
          </p:cNvSpPr>
          <p:nvPr>
            <p:ph type="sldNum" sz="quarter" idx="12"/>
          </p:nvPr>
        </p:nvSpPr>
        <p:spPr/>
        <p:txBody>
          <a:bodyPr/>
          <a:lstStyle/>
          <a:p>
            <a:fld id="{9C13E30D-D725-46B8-B347-EA6A0722023B}" type="slidenum">
              <a:rPr lang="en-CA" smtClean="0">
                <a:solidFill>
                  <a:prstClr val="black">
                    <a:tint val="75000"/>
                  </a:prstClr>
                </a:solidFill>
              </a:rPr>
              <a:pPr/>
              <a:t>7</a:t>
            </a:fld>
            <a:endParaRPr lang="en-CA">
              <a:solidFill>
                <a:prstClr val="black">
                  <a:tint val="75000"/>
                </a:prstClr>
              </a:solidFill>
            </a:endParaRPr>
          </a:p>
        </p:txBody>
      </p:sp>
      <p:graphicFrame>
        <p:nvGraphicFramePr>
          <p:cNvPr id="4" name="Diagram 3">
            <a:extLst>
              <a:ext uri="{FF2B5EF4-FFF2-40B4-BE49-F238E27FC236}">
                <a16:creationId xmlns:a16="http://schemas.microsoft.com/office/drawing/2014/main" id="{8322FAB9-A4A0-4602-8A17-6CB59C16A057}"/>
              </a:ext>
            </a:extLst>
          </p:cNvPr>
          <p:cNvGraphicFramePr/>
          <p:nvPr/>
        </p:nvGraphicFramePr>
        <p:xfrm>
          <a:off x="2105675" y="1191688"/>
          <a:ext cx="8178800" cy="5164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DBED33EF-C7A7-401D-8AB0-8383B4E49FBC}"/>
              </a:ext>
            </a:extLst>
          </p:cNvPr>
          <p:cNvSpPr txBox="1"/>
          <p:nvPr/>
        </p:nvSpPr>
        <p:spPr>
          <a:xfrm>
            <a:off x="2105676" y="469668"/>
            <a:ext cx="5686603" cy="1477328"/>
          </a:xfrm>
          <a:prstGeom prst="rect">
            <a:avLst/>
          </a:prstGeom>
          <a:noFill/>
        </p:spPr>
        <p:txBody>
          <a:bodyPr wrap="square" rtlCol="0">
            <a:spAutoFit/>
          </a:bodyPr>
          <a:lstStyle/>
          <a:p>
            <a:r>
              <a:rPr lang="en-CA" sz="3600" b="1" dirty="0"/>
              <a:t>Common Childhood Worries</a:t>
            </a:r>
          </a:p>
          <a:p>
            <a:r>
              <a:rPr lang="en-CA" dirty="0"/>
              <a:t>Transitory and age appropriate</a:t>
            </a:r>
          </a:p>
        </p:txBody>
      </p:sp>
      <p:sp>
        <p:nvSpPr>
          <p:cNvPr id="7" name="TextBox 6">
            <a:extLst>
              <a:ext uri="{FF2B5EF4-FFF2-40B4-BE49-F238E27FC236}">
                <a16:creationId xmlns:a16="http://schemas.microsoft.com/office/drawing/2014/main" id="{4614C110-CBF8-43C9-AECB-F298FECC0A75}"/>
              </a:ext>
            </a:extLst>
          </p:cNvPr>
          <p:cNvSpPr txBox="1"/>
          <p:nvPr/>
        </p:nvSpPr>
        <p:spPr>
          <a:xfrm>
            <a:off x="2032000" y="5256681"/>
            <a:ext cx="1673087" cy="707886"/>
          </a:xfrm>
          <a:prstGeom prst="rect">
            <a:avLst/>
          </a:prstGeom>
          <a:noFill/>
        </p:spPr>
        <p:txBody>
          <a:bodyPr wrap="square" rtlCol="0">
            <a:spAutoFit/>
          </a:bodyPr>
          <a:lstStyle/>
          <a:p>
            <a:pPr lvl="0"/>
            <a:r>
              <a:rPr lang="en-CA" sz="2000" b="1" dirty="0"/>
              <a:t>Concrete Immediate</a:t>
            </a:r>
          </a:p>
        </p:txBody>
      </p:sp>
      <p:sp>
        <p:nvSpPr>
          <p:cNvPr id="8" name="TextBox 7">
            <a:extLst>
              <a:ext uri="{FF2B5EF4-FFF2-40B4-BE49-F238E27FC236}">
                <a16:creationId xmlns:a16="http://schemas.microsoft.com/office/drawing/2014/main" id="{E08EA9CA-7386-4E17-9C9C-8C85EA7EE7D3}"/>
              </a:ext>
            </a:extLst>
          </p:cNvPr>
          <p:cNvSpPr txBox="1"/>
          <p:nvPr/>
        </p:nvSpPr>
        <p:spPr>
          <a:xfrm>
            <a:off x="8077201" y="5256681"/>
            <a:ext cx="2082800" cy="1015663"/>
          </a:xfrm>
          <a:prstGeom prst="rect">
            <a:avLst/>
          </a:prstGeom>
          <a:noFill/>
        </p:spPr>
        <p:txBody>
          <a:bodyPr wrap="square" rtlCol="0">
            <a:spAutoFit/>
          </a:bodyPr>
          <a:lstStyle/>
          <a:p>
            <a:pPr lvl="0" algn="r"/>
            <a:r>
              <a:rPr lang="en-CA" sz="2000" b="1" dirty="0"/>
              <a:t>Abstract       Future oriented</a:t>
            </a:r>
          </a:p>
        </p:txBody>
      </p:sp>
    </p:spTree>
    <p:extLst>
      <p:ext uri="{BB962C8B-B14F-4D97-AF65-F5344CB8AC3E}">
        <p14:creationId xmlns:p14="http://schemas.microsoft.com/office/powerpoint/2010/main" val="1117728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99600" y="1396290"/>
            <a:ext cx="3974458" cy="1325563"/>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lang="en-US" sz="4100" b="1" dirty="0">
                <a:latin typeface="+mj-lt"/>
                <a:ea typeface="+mj-ea"/>
                <a:cs typeface="+mj-cs"/>
              </a:rPr>
              <a:t>What is Anxiety?</a:t>
            </a:r>
          </a:p>
          <a:p>
            <a:pPr>
              <a:lnSpc>
                <a:spcPct val="90000"/>
              </a:lnSpc>
              <a:spcBef>
                <a:spcPct val="0"/>
              </a:spcBef>
              <a:spcAft>
                <a:spcPts val="600"/>
              </a:spcAft>
              <a:defRPr/>
            </a:pPr>
            <a:endParaRPr lang="en-US" sz="4100" b="1" dirty="0">
              <a:latin typeface="+mj-lt"/>
              <a:ea typeface="+mj-ea"/>
              <a:cs typeface="+mj-cs"/>
            </a:endParaRPr>
          </a:p>
        </p:txBody>
      </p:sp>
      <p:sp>
        <p:nvSpPr>
          <p:cNvPr id="3" name="TextBox 2"/>
          <p:cNvSpPr txBox="1"/>
          <p:nvPr/>
        </p:nvSpPr>
        <p:spPr>
          <a:xfrm>
            <a:off x="5394960" y="2504662"/>
            <a:ext cx="5547359" cy="3549005"/>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defRPr/>
            </a:pPr>
            <a:r>
              <a:rPr lang="en-US" sz="2400" b="1" dirty="0"/>
              <a:t>An emotional response to a real or perceived threat</a:t>
            </a:r>
          </a:p>
          <a:p>
            <a:pPr marL="285750" indent="-228600">
              <a:lnSpc>
                <a:spcPct val="90000"/>
              </a:lnSpc>
              <a:spcAft>
                <a:spcPts val="600"/>
              </a:spcAft>
              <a:buFont typeface="Arial" panose="020B0604020202020204" pitchFamily="34" charset="0"/>
              <a:buChar char="•"/>
              <a:defRPr/>
            </a:pPr>
            <a:endParaRPr lang="en-US" sz="2400" b="1" dirty="0"/>
          </a:p>
          <a:p>
            <a:pPr marL="285750" indent="-228600">
              <a:lnSpc>
                <a:spcPct val="90000"/>
              </a:lnSpc>
              <a:spcAft>
                <a:spcPts val="600"/>
              </a:spcAft>
              <a:buFont typeface="Arial" panose="020B0604020202020204" pitchFamily="34" charset="0"/>
              <a:buChar char="•"/>
              <a:defRPr/>
            </a:pPr>
            <a:r>
              <a:rPr lang="en-US" sz="2400" b="1" dirty="0"/>
              <a:t>Nature’s alarm –triggers the </a:t>
            </a:r>
            <a:r>
              <a:rPr lang="en-US" altLang="en-US" sz="2400" b="1" dirty="0"/>
              <a:t>fight-flight-freeze response</a:t>
            </a:r>
          </a:p>
          <a:p>
            <a:pPr marL="285750" indent="-228600">
              <a:lnSpc>
                <a:spcPct val="90000"/>
              </a:lnSpc>
              <a:spcAft>
                <a:spcPts val="600"/>
              </a:spcAft>
              <a:buFont typeface="Arial" panose="020B0604020202020204" pitchFamily="34" charset="0"/>
              <a:buChar char="•"/>
              <a:defRPr/>
            </a:pPr>
            <a:endParaRPr lang="en-US" altLang="en-US" sz="2400" b="1" dirty="0"/>
          </a:p>
          <a:p>
            <a:pPr marL="285750" indent="-228600">
              <a:lnSpc>
                <a:spcPct val="90000"/>
              </a:lnSpc>
              <a:spcAft>
                <a:spcPts val="600"/>
              </a:spcAft>
              <a:buFont typeface="Arial" panose="020B0604020202020204" pitchFamily="34" charset="0"/>
              <a:buChar char="•"/>
              <a:defRPr/>
            </a:pPr>
            <a:r>
              <a:rPr lang="en-US" sz="2400" b="1" dirty="0"/>
              <a:t>Includes feelings of apprehension, worried thoughts, and physical symptoms</a:t>
            </a:r>
          </a:p>
          <a:p>
            <a:pPr marL="285750" indent="-228600">
              <a:lnSpc>
                <a:spcPct val="90000"/>
              </a:lnSpc>
              <a:spcAft>
                <a:spcPts val="600"/>
              </a:spcAft>
              <a:buFont typeface="Arial" panose="020B0604020202020204" pitchFamily="34" charset="0"/>
              <a:buChar char="•"/>
              <a:defRPr/>
            </a:pPr>
            <a:endParaRPr lang="en-US" altLang="en-US" sz="2400" dirty="0"/>
          </a:p>
          <a:p>
            <a:pPr marL="285750" indent="-228600">
              <a:lnSpc>
                <a:spcPct val="90000"/>
              </a:lnSpc>
              <a:spcAft>
                <a:spcPts val="600"/>
              </a:spcAft>
              <a:buFont typeface="Arial" panose="020B0604020202020204" pitchFamily="34" charset="0"/>
              <a:buChar char="•"/>
              <a:defRPr/>
            </a:pPr>
            <a:endParaRPr lang="en-US" altLang="en-US" sz="2400" dirty="0"/>
          </a:p>
        </p:txBody>
      </p:sp>
      <p:sp>
        <p:nvSpPr>
          <p:cNvPr id="4" name="Footer Placeholder 3"/>
          <p:cNvSpPr>
            <a:spLocks noGrp="1"/>
          </p:cNvSpPr>
          <p:nvPr>
            <p:ph type="ftr" sz="quarter" idx="11"/>
          </p:nvPr>
        </p:nvSpPr>
        <p:spPr>
          <a:xfrm>
            <a:off x="6502280" y="6199633"/>
            <a:ext cx="3754752" cy="365125"/>
          </a:xfrm>
        </p:spPr>
        <p:txBody>
          <a:bodyPr vert="horz" lIns="91440" tIns="45720" rIns="91440" bIns="45720" rtlCol="0" anchor="ctr">
            <a:normAutofit/>
          </a:bodyPr>
          <a:lstStyle/>
          <a:p>
            <a:pPr algn="l">
              <a:spcAft>
                <a:spcPts val="600"/>
              </a:spcAft>
              <a:defRPr/>
            </a:pPr>
            <a:r>
              <a:rPr lang="en-US" sz="1000">
                <a:solidFill>
                  <a:schemeClr val="tx1">
                    <a:alpha val="80000"/>
                  </a:schemeClr>
                </a:solidFill>
                <a:latin typeface="Calibri" panose="020F0502020204030204"/>
                <a:cs typeface="+mn-cs"/>
              </a:rPr>
              <a:t>MCFD-EASE Introduction for Parents</a:t>
            </a:r>
          </a:p>
        </p:txBody>
      </p:sp>
      <p:sp>
        <p:nvSpPr>
          <p:cNvPr id="5" name="Slide Number Placeholder 4">
            <a:extLst>
              <a:ext uri="{FF2B5EF4-FFF2-40B4-BE49-F238E27FC236}">
                <a16:creationId xmlns:a16="http://schemas.microsoft.com/office/drawing/2014/main" id="{D7282C5E-C585-4A31-9752-83E7AE345D78}"/>
              </a:ext>
            </a:extLst>
          </p:cNvPr>
          <p:cNvSpPr>
            <a:spLocks noGrp="1"/>
          </p:cNvSpPr>
          <p:nvPr>
            <p:ph type="sldNum" sz="quarter" idx="12"/>
          </p:nvPr>
        </p:nvSpPr>
        <p:spPr/>
        <p:txBody>
          <a:bodyPr/>
          <a:lstStyle/>
          <a:p>
            <a:fld id="{C8851ECF-3189-4C04-8978-4E31D393064C}" type="slidenum">
              <a:rPr lang="en-CA" smtClean="0">
                <a:solidFill>
                  <a:prstClr val="black">
                    <a:tint val="75000"/>
                  </a:prstClr>
                </a:solidFill>
              </a:rPr>
              <a:pPr/>
              <a:t>8</a:t>
            </a:fld>
            <a:endParaRPr lang="en-CA">
              <a:solidFill>
                <a:prstClr val="black">
                  <a:tint val="75000"/>
                </a:prstClr>
              </a:solidFill>
            </a:endParaRPr>
          </a:p>
        </p:txBody>
      </p:sp>
      <p:sp>
        <p:nvSpPr>
          <p:cNvPr id="12" name="Rectangle 11"/>
          <p:cNvSpPr/>
          <p:nvPr/>
        </p:nvSpPr>
        <p:spPr>
          <a:xfrm>
            <a:off x="3184894" y="3861049"/>
            <a:ext cx="4233713" cy="966943"/>
          </a:xfrm>
          <a:prstGeom prst="rect">
            <a:avLst/>
          </a:pr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pic>
        <p:nvPicPr>
          <p:cNvPr id="9" name="Picture 8">
            <a:extLst>
              <a:ext uri="{FF2B5EF4-FFF2-40B4-BE49-F238E27FC236}">
                <a16:creationId xmlns:a16="http://schemas.microsoft.com/office/drawing/2014/main" id="{42ECAA84-7D11-45EE-ABAB-6D8FC2B33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364" y="711899"/>
            <a:ext cx="4443197" cy="4443197"/>
          </a:xfrm>
          <a:prstGeom prst="rect">
            <a:avLst/>
          </a:prstGeom>
        </p:spPr>
      </p:pic>
    </p:spTree>
    <p:extLst>
      <p:ext uri="{BB962C8B-B14F-4D97-AF65-F5344CB8AC3E}">
        <p14:creationId xmlns:p14="http://schemas.microsoft.com/office/powerpoint/2010/main" val="261200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ilhouette of a person with different colored text&#10;&#10;Description automatically generated">
            <a:extLst>
              <a:ext uri="{FF2B5EF4-FFF2-40B4-BE49-F238E27FC236}">
                <a16:creationId xmlns:a16="http://schemas.microsoft.com/office/drawing/2014/main" id="{8C69A213-D7F7-DCB7-FE50-81EFDDE634F8}"/>
              </a:ext>
            </a:extLst>
          </p:cNvPr>
          <p:cNvPicPr>
            <a:picLocks noGrp="1" noChangeAspect="1"/>
          </p:cNvPicPr>
          <p:nvPr>
            <p:ph idx="1"/>
          </p:nvPr>
        </p:nvPicPr>
        <p:blipFill>
          <a:blip r:embed="rId2"/>
          <a:stretch>
            <a:fillRect/>
          </a:stretch>
        </p:blipFill>
        <p:spPr>
          <a:xfrm>
            <a:off x="701040" y="0"/>
            <a:ext cx="10881360" cy="6644640"/>
          </a:xfrm>
        </p:spPr>
      </p:pic>
    </p:spTree>
    <p:extLst>
      <p:ext uri="{BB962C8B-B14F-4D97-AF65-F5344CB8AC3E}">
        <p14:creationId xmlns:p14="http://schemas.microsoft.com/office/powerpoint/2010/main" val="3309322788"/>
      </p:ext>
    </p:extLst>
  </p:cSld>
  <p:clrMapOvr>
    <a:masterClrMapping/>
  </p:clrMapOvr>
</p:sld>
</file>

<file path=ppt/theme/theme1.xml><?xml version="1.0" encoding="utf-8"?>
<a:theme xmlns:a="http://schemas.openxmlformats.org/drawingml/2006/main" name="SplashVTI">
  <a:themeElements>
    <a:clrScheme name="Custom 11">
      <a:dk1>
        <a:srgbClr val="262626"/>
      </a:dk1>
      <a:lt1>
        <a:sysClr val="window" lastClr="FFFFFF"/>
      </a:lt1>
      <a:dk2>
        <a:srgbClr val="2F333D"/>
      </a:dk2>
      <a:lt2>
        <a:srgbClr val="E9F3F3"/>
      </a:lt2>
      <a:accent1>
        <a:srgbClr val="1EBE9B"/>
      </a:accent1>
      <a:accent2>
        <a:srgbClr val="FD8686"/>
      </a:accent2>
      <a:accent3>
        <a:srgbClr val="0AC8AD"/>
      </a:accent3>
      <a:accent4>
        <a:srgbClr val="E69500"/>
      </a:accent4>
      <a:accent5>
        <a:srgbClr val="EC4E70"/>
      </a:accent5>
      <a:accent6>
        <a:srgbClr val="794DFF"/>
      </a:accent6>
      <a:hlink>
        <a:srgbClr val="3E8FF1"/>
      </a:hlink>
      <a:folHlink>
        <a:srgbClr val="939393"/>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lashVTI" id="{CD38C481-21EC-466B-953B-A1440B42712A}" vid="{D3E4813C-1D98-48C2-AF59-2D0D78E255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3416</Words>
  <Application>Microsoft Office PowerPoint</Application>
  <PresentationFormat>Widescreen</PresentationFormat>
  <Paragraphs>362</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SplashVTI</vt:lpstr>
      <vt:lpstr>Easing Our Children’s Worries </vt:lpstr>
      <vt:lpstr>Introductions</vt:lpstr>
      <vt:lpstr>Levels of Intervention Kaufman, M.J. (1996).</vt:lpstr>
      <vt:lpstr>PowerPoint Presentation</vt:lpstr>
      <vt:lpstr>PowerPoint Presentation</vt:lpstr>
      <vt:lpstr>EASE   Strategies</vt:lpstr>
      <vt:lpstr>PowerPoint Presentation</vt:lpstr>
      <vt:lpstr>PowerPoint Presentation</vt:lpstr>
      <vt:lpstr>PowerPoint Presentation</vt:lpstr>
      <vt:lpstr>Anxiety is a problem when it…</vt:lpstr>
      <vt:lpstr>PowerPoint Presentation</vt:lpstr>
      <vt:lpstr>Impact on Learning  </vt:lpstr>
      <vt:lpstr>Impact at Home  </vt:lpstr>
      <vt:lpstr> EASE at Home  </vt:lpstr>
      <vt:lpstr>Creating Rhythm and Routines  Daily Schedule</vt:lpstr>
      <vt:lpstr>Relaxation Skills: Tense &amp; Relax   </vt:lpstr>
      <vt:lpstr>Creating a Helpful Mindset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Easing Our Children’s Worries </dc:title>
  <dc:creator>Constance Easton</dc:creator>
  <cp:lastModifiedBy>Constance Easton</cp:lastModifiedBy>
  <cp:revision>2</cp:revision>
  <dcterms:created xsi:type="dcterms:W3CDTF">2024-01-30T22:18:20Z</dcterms:created>
  <dcterms:modified xsi:type="dcterms:W3CDTF">2024-01-31T16:15:34Z</dcterms:modified>
</cp:coreProperties>
</file>